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4" r:id="rId3"/>
    <p:sldId id="268" r:id="rId4"/>
    <p:sldId id="269" r:id="rId5"/>
    <p:sldId id="271" r:id="rId6"/>
    <p:sldId id="272" r:id="rId7"/>
    <p:sldId id="273" r:id="rId8"/>
    <p:sldId id="259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ECFF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65939-1F4C-4B0F-9687-0B74571ECFFD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C369C-7D08-4BBA-B5E9-AC4941AD4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739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fld id="{D06B623D-D824-4EB2-9E3C-4B950AF65279}" type="slidenum">
              <a:rPr lang="en-US" sz="1200" smtClean="0">
                <a:latin typeface="Arial" panose="020B0604020202020204" pitchFamily="34" charset="0"/>
              </a:rPr>
              <a:pPr/>
              <a:t>1</a:t>
            </a:fld>
            <a:endParaRPr lang="en-US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022B-BE8F-4BFD-B8D5-1D35BF5835E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7FC-EB3F-4FE1-9759-085E59952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03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022B-BE8F-4BFD-B8D5-1D35BF5835E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7FC-EB3F-4FE1-9759-085E59952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21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022B-BE8F-4BFD-B8D5-1D35BF5835E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7FC-EB3F-4FE1-9759-085E59952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75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21D4E-13FC-48A1-AFA1-83A6112A6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022B-BE8F-4BFD-B8D5-1D35BF5835E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7FC-EB3F-4FE1-9759-085E59952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882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022B-BE8F-4BFD-B8D5-1D35BF5835E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7FC-EB3F-4FE1-9759-085E59952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608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022B-BE8F-4BFD-B8D5-1D35BF5835E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7FC-EB3F-4FE1-9759-085E59952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165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022B-BE8F-4BFD-B8D5-1D35BF5835E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7FC-EB3F-4FE1-9759-085E59952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52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022B-BE8F-4BFD-B8D5-1D35BF5835E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7FC-EB3F-4FE1-9759-085E59952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144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022B-BE8F-4BFD-B8D5-1D35BF5835E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7FC-EB3F-4FE1-9759-085E59952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72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022B-BE8F-4BFD-B8D5-1D35BF5835E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7FC-EB3F-4FE1-9759-085E59952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698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022B-BE8F-4BFD-B8D5-1D35BF5835E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7FC-EB3F-4FE1-9759-085E59952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582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7022B-BE8F-4BFD-B8D5-1D35BF5835E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6A7FC-EB3F-4FE1-9759-085E59952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47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7.wmf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icture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254251" y="533401"/>
            <a:ext cx="7521575" cy="4484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8</a:t>
            </a:r>
          </a:p>
          <a:p>
            <a:pPr algn="ctr" eaLnBrk="1" hangingPunct="1">
              <a:defRPr/>
            </a:pP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LUYỆN TẬP GIẢI BÀI TOÁN BẰNG CÁCH LẬP PHƯƠNG TRÌNH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1557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1557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1557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1557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1557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1557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THCS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50956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0" y="2133600"/>
            <a:ext cx="1320800" cy="609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0000"/>
                </a:solidFill>
              </a:rPr>
              <a:t>Bước 1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-25400" y="3505200"/>
            <a:ext cx="1371600" cy="609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0000"/>
                </a:solidFill>
              </a:rPr>
              <a:t>Bước 2                                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0" y="4343400"/>
            <a:ext cx="1492251" cy="609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solidFill>
                  <a:srgbClr val="FF0000"/>
                </a:solidFill>
              </a:rPr>
              <a:t>Bước 3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346200" y="3581400"/>
            <a:ext cx="4953000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CC"/>
                </a:solidFill>
              </a:rPr>
              <a:t>Giải</a:t>
            </a:r>
            <a:r>
              <a:rPr lang="en-US" sz="2000">
                <a:solidFill>
                  <a:srgbClr val="0033CC"/>
                </a:solidFill>
              </a:rPr>
              <a:t> ………..</a:t>
            </a:r>
            <a:endParaRPr lang="en-US">
              <a:solidFill>
                <a:srgbClr val="0033CC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517651" y="4419601"/>
            <a:ext cx="10674349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</a:rPr>
              <a:t>Trả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lời</a:t>
            </a:r>
            <a:r>
              <a:rPr lang="en-US" sz="2000" b="1" dirty="0" smtClean="0">
                <a:solidFill>
                  <a:srgbClr val="0000FF"/>
                </a:solidFill>
              </a:rPr>
              <a:t>:</a:t>
            </a:r>
            <a:r>
              <a:rPr lang="en-US" sz="2000" dirty="0" smtClean="0">
                <a:solidFill>
                  <a:srgbClr val="003366"/>
                </a:solidFill>
              </a:rPr>
              <a:t>……..……….</a:t>
            </a:r>
            <a:r>
              <a:rPr lang="en-US" sz="2000" dirty="0" err="1">
                <a:solidFill>
                  <a:srgbClr val="003366"/>
                </a:solidFill>
              </a:rPr>
              <a:t>xem</a:t>
            </a:r>
            <a:r>
              <a:rPr lang="en-US" sz="2000" dirty="0">
                <a:solidFill>
                  <a:srgbClr val="003366"/>
                </a:solidFill>
              </a:rPr>
              <a:t> </a:t>
            </a:r>
            <a:r>
              <a:rPr lang="en-US" sz="2000" dirty="0" err="1">
                <a:solidFill>
                  <a:srgbClr val="003366"/>
                </a:solidFill>
              </a:rPr>
              <a:t>trong</a:t>
            </a:r>
            <a:r>
              <a:rPr lang="en-US" sz="2000" dirty="0">
                <a:solidFill>
                  <a:srgbClr val="003366"/>
                </a:solidFill>
              </a:rPr>
              <a:t> </a:t>
            </a:r>
            <a:r>
              <a:rPr lang="en-US" sz="2000" dirty="0" err="1">
                <a:solidFill>
                  <a:srgbClr val="003366"/>
                </a:solidFill>
              </a:rPr>
              <a:t>các</a:t>
            </a:r>
            <a:r>
              <a:rPr lang="en-US" sz="2000" dirty="0">
                <a:solidFill>
                  <a:srgbClr val="003366"/>
                </a:solidFill>
              </a:rPr>
              <a:t> </a:t>
            </a:r>
            <a:r>
              <a:rPr lang="en-US" sz="2000" dirty="0" err="1">
                <a:solidFill>
                  <a:srgbClr val="003366"/>
                </a:solidFill>
              </a:rPr>
              <a:t>nghiệm</a:t>
            </a:r>
            <a:r>
              <a:rPr lang="en-US" sz="2000" dirty="0">
                <a:solidFill>
                  <a:srgbClr val="003366"/>
                </a:solidFill>
              </a:rPr>
              <a:t> </a:t>
            </a:r>
            <a:r>
              <a:rPr lang="en-US" sz="2000" dirty="0" err="1">
                <a:solidFill>
                  <a:srgbClr val="003366"/>
                </a:solidFill>
              </a:rPr>
              <a:t>của</a:t>
            </a:r>
            <a:r>
              <a:rPr lang="en-US" sz="2000" dirty="0">
                <a:solidFill>
                  <a:srgbClr val="003366"/>
                </a:solidFill>
              </a:rPr>
              <a:t> </a:t>
            </a:r>
            <a:r>
              <a:rPr lang="en-US" sz="2000" dirty="0" err="1">
                <a:solidFill>
                  <a:srgbClr val="003366"/>
                </a:solidFill>
              </a:rPr>
              <a:t>phương</a:t>
            </a:r>
            <a:r>
              <a:rPr lang="en-US" sz="2000" dirty="0">
                <a:solidFill>
                  <a:srgbClr val="003366"/>
                </a:solidFill>
              </a:rPr>
              <a:t> </a:t>
            </a:r>
            <a:r>
              <a:rPr lang="en-US" sz="2000" dirty="0" err="1">
                <a:solidFill>
                  <a:srgbClr val="003366"/>
                </a:solidFill>
              </a:rPr>
              <a:t>trình</a:t>
            </a:r>
            <a:r>
              <a:rPr lang="en-US" sz="2000" dirty="0">
                <a:solidFill>
                  <a:srgbClr val="003366"/>
                </a:solidFill>
              </a:rPr>
              <a:t>, </a:t>
            </a:r>
            <a:r>
              <a:rPr lang="en-US" sz="2000" dirty="0" err="1"/>
              <a:t>nghiệm</a:t>
            </a:r>
            <a:r>
              <a:rPr lang="en-US" sz="2000" dirty="0"/>
              <a:t> </a:t>
            </a:r>
            <a:r>
              <a:rPr lang="en-US" sz="2000" dirty="0" err="1" smtClean="0"/>
              <a:t>nào</a:t>
            </a:r>
            <a:r>
              <a:rPr lang="en-US" sz="2000" dirty="0" smtClean="0"/>
              <a:t>…..……………………………..</a:t>
            </a:r>
            <a:r>
              <a:rPr lang="en-US" sz="2000" dirty="0" smtClean="0">
                <a:solidFill>
                  <a:srgbClr val="003366"/>
                </a:solidFill>
              </a:rPr>
              <a:t>, </a:t>
            </a:r>
            <a:r>
              <a:rPr lang="en-US" sz="2000" dirty="0" err="1">
                <a:solidFill>
                  <a:srgbClr val="003366"/>
                </a:solidFill>
              </a:rPr>
              <a:t>nghiệm</a:t>
            </a:r>
            <a:r>
              <a:rPr lang="en-US" sz="2000" dirty="0">
                <a:solidFill>
                  <a:srgbClr val="003366"/>
                </a:solidFill>
              </a:rPr>
              <a:t> </a:t>
            </a:r>
            <a:r>
              <a:rPr lang="en-US" sz="2000" dirty="0" err="1">
                <a:solidFill>
                  <a:srgbClr val="003366"/>
                </a:solidFill>
              </a:rPr>
              <a:t>nào</a:t>
            </a:r>
            <a:r>
              <a:rPr lang="en-US" sz="2000" dirty="0">
                <a:solidFill>
                  <a:srgbClr val="003366"/>
                </a:solidFill>
              </a:rPr>
              <a:t> </a:t>
            </a:r>
            <a:r>
              <a:rPr lang="en-US" sz="2000" dirty="0" err="1">
                <a:solidFill>
                  <a:srgbClr val="003366"/>
                </a:solidFill>
              </a:rPr>
              <a:t>không</a:t>
            </a:r>
            <a:r>
              <a:rPr lang="en-US" sz="2000" dirty="0">
                <a:solidFill>
                  <a:srgbClr val="003366"/>
                </a:solidFill>
              </a:rPr>
              <a:t>, </a:t>
            </a:r>
            <a:r>
              <a:rPr lang="en-US" sz="2000" dirty="0" err="1">
                <a:solidFill>
                  <a:srgbClr val="003366"/>
                </a:solidFill>
              </a:rPr>
              <a:t>rồi</a:t>
            </a:r>
            <a:r>
              <a:rPr lang="en-US" sz="2000" dirty="0">
                <a:solidFill>
                  <a:srgbClr val="003366"/>
                </a:solidFill>
              </a:rPr>
              <a:t> </a:t>
            </a:r>
            <a:r>
              <a:rPr lang="en-US" sz="2000" dirty="0" err="1">
                <a:solidFill>
                  <a:srgbClr val="003366"/>
                </a:solidFill>
              </a:rPr>
              <a:t>kết</a:t>
            </a:r>
            <a:r>
              <a:rPr lang="en-US" sz="2000" dirty="0">
                <a:solidFill>
                  <a:srgbClr val="003366"/>
                </a:solidFill>
              </a:rPr>
              <a:t> </a:t>
            </a:r>
            <a:r>
              <a:rPr lang="en-US" sz="2000" dirty="0" err="1">
                <a:solidFill>
                  <a:srgbClr val="003366"/>
                </a:solidFill>
              </a:rPr>
              <a:t>luận</a:t>
            </a:r>
            <a:r>
              <a:rPr lang="en-US" sz="2000" dirty="0">
                <a:solidFill>
                  <a:srgbClr val="003366"/>
                </a:solidFill>
              </a:rPr>
              <a:t>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320800" y="2133601"/>
            <a:ext cx="11074400" cy="13239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Lập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phương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trình</a:t>
            </a:r>
            <a:r>
              <a:rPr lang="en-US" sz="2000" b="1" dirty="0">
                <a:solidFill>
                  <a:srgbClr val="0000FF"/>
                </a:solidFill>
              </a:rPr>
              <a:t>:</a:t>
            </a:r>
          </a:p>
          <a:p>
            <a:r>
              <a:rPr lang="en-US" sz="2000" dirty="0"/>
              <a:t>- </a:t>
            </a:r>
            <a:r>
              <a:rPr lang="en-US" sz="2000" dirty="0" err="1" smtClean="0"/>
              <a:t>Chọn</a:t>
            </a:r>
            <a:r>
              <a:rPr lang="en-US" sz="2000" dirty="0" smtClean="0"/>
              <a:t>    </a:t>
            </a:r>
            <a:r>
              <a:rPr lang="en-US" sz="2000" dirty="0"/>
              <a:t>………</a:t>
            </a:r>
            <a:r>
              <a:rPr lang="en-US" sz="2000" dirty="0" err="1"/>
              <a:t>và</a:t>
            </a:r>
            <a:r>
              <a:rPr lang="en-US" sz="2000" dirty="0"/>
              <a:t>   </a:t>
            </a:r>
            <a:r>
              <a:rPr lang="en-US" sz="2000" dirty="0" smtClean="0"/>
              <a:t>……………..        </a:t>
            </a:r>
            <a:r>
              <a:rPr lang="en-US" sz="2000" dirty="0" err="1" smtClean="0"/>
              <a:t>thích</a:t>
            </a:r>
            <a:r>
              <a:rPr lang="en-US" sz="2000" dirty="0" smtClean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cho</a:t>
            </a:r>
            <a:r>
              <a:rPr lang="en-US" sz="2000" dirty="0"/>
              <a:t> </a:t>
            </a:r>
            <a:r>
              <a:rPr lang="en-US" sz="2000" dirty="0" err="1"/>
              <a:t>ẩn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;</a:t>
            </a:r>
          </a:p>
          <a:p>
            <a:r>
              <a:rPr lang="en-US" sz="2000" dirty="0"/>
              <a:t>- </a:t>
            </a:r>
            <a:r>
              <a:rPr lang="en-US" sz="2000" dirty="0" err="1"/>
              <a:t>Biểu</a:t>
            </a:r>
            <a:r>
              <a:rPr lang="en-US" sz="2000" dirty="0"/>
              <a:t> </a:t>
            </a:r>
            <a:r>
              <a:rPr lang="en-US" sz="2000" dirty="0" err="1"/>
              <a:t>diễn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đại</a:t>
            </a:r>
            <a:r>
              <a:rPr lang="en-US" sz="2000" dirty="0"/>
              <a:t> </a:t>
            </a:r>
            <a:r>
              <a:rPr lang="en-US" sz="2000" dirty="0" err="1"/>
              <a:t>lượng</a:t>
            </a:r>
            <a:r>
              <a:rPr lang="en-US" sz="2000" dirty="0"/>
              <a:t> </a:t>
            </a:r>
            <a:r>
              <a:rPr lang="en-US" sz="2000" dirty="0" smtClean="0"/>
              <a:t>……………..…</a:t>
            </a:r>
            <a:r>
              <a:rPr lang="en-US" sz="2000" dirty="0" err="1"/>
              <a:t>theo</a:t>
            </a:r>
            <a:r>
              <a:rPr lang="en-US" sz="2000" dirty="0"/>
              <a:t> </a:t>
            </a:r>
            <a:r>
              <a:rPr lang="en-US" sz="2000" dirty="0" err="1"/>
              <a:t>ẩn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smtClean="0"/>
              <a:t>…………………….  </a:t>
            </a:r>
            <a:r>
              <a:rPr lang="en-US" sz="2000" dirty="0" err="1"/>
              <a:t>đã</a:t>
            </a:r>
            <a:r>
              <a:rPr lang="en-US" sz="2000" dirty="0"/>
              <a:t> </a:t>
            </a:r>
            <a:r>
              <a:rPr lang="en-US" sz="2000" dirty="0" err="1"/>
              <a:t>biết</a:t>
            </a:r>
            <a:r>
              <a:rPr lang="en-US" sz="2000" dirty="0"/>
              <a:t>;</a:t>
            </a:r>
          </a:p>
          <a:p>
            <a:r>
              <a:rPr lang="en-US" sz="2000" dirty="0"/>
              <a:t>- </a:t>
            </a:r>
            <a:r>
              <a:rPr lang="en-US" sz="2000" dirty="0" err="1"/>
              <a:t>Lập</a:t>
            </a:r>
            <a:r>
              <a:rPr lang="en-US" sz="2000" dirty="0"/>
              <a:t> </a:t>
            </a:r>
            <a:r>
              <a:rPr lang="en-US" sz="2000" dirty="0" smtClean="0"/>
              <a:t>……….…………..     </a:t>
            </a:r>
            <a:r>
              <a:rPr lang="en-US" sz="2000" dirty="0" err="1"/>
              <a:t>biểu</a:t>
            </a:r>
            <a:r>
              <a:rPr lang="en-US" sz="2000" dirty="0"/>
              <a:t> </a:t>
            </a:r>
            <a:r>
              <a:rPr lang="en-US" sz="2000" dirty="0" err="1"/>
              <a:t>thị</a:t>
            </a:r>
            <a:r>
              <a:rPr lang="en-US" sz="2000" dirty="0"/>
              <a:t> </a:t>
            </a:r>
            <a:r>
              <a:rPr lang="en-US" sz="2000" dirty="0" err="1"/>
              <a:t>mối</a:t>
            </a:r>
            <a:r>
              <a:rPr lang="en-US" sz="2000" dirty="0"/>
              <a:t> </a:t>
            </a:r>
            <a:r>
              <a:rPr lang="en-US" sz="2000" dirty="0" err="1"/>
              <a:t>quan</a:t>
            </a:r>
            <a:r>
              <a:rPr lang="en-US" sz="2000" dirty="0"/>
              <a:t> </a:t>
            </a:r>
            <a:r>
              <a:rPr lang="en-US" sz="2000" dirty="0" err="1"/>
              <a:t>hệ</a:t>
            </a:r>
            <a:r>
              <a:rPr lang="en-US" sz="2000" dirty="0"/>
              <a:t> </a:t>
            </a:r>
            <a:r>
              <a:rPr lang="en-US" sz="2000" dirty="0" err="1"/>
              <a:t>giữa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đại</a:t>
            </a:r>
            <a:r>
              <a:rPr lang="en-US" sz="2000" dirty="0"/>
              <a:t> </a:t>
            </a:r>
            <a:r>
              <a:rPr lang="en-US" sz="2000" dirty="0" err="1"/>
              <a:t>lượng</a:t>
            </a:r>
            <a:r>
              <a:rPr lang="en-US" sz="2000" dirty="0"/>
              <a:t>.</a:t>
            </a:r>
          </a:p>
        </p:txBody>
      </p:sp>
      <p:sp>
        <p:nvSpPr>
          <p:cNvPr id="8200" name="TextBox 11"/>
          <p:cNvSpPr txBox="1">
            <a:spLocks noChangeArrowheads="1"/>
          </p:cNvSpPr>
          <p:nvPr/>
        </p:nvSpPr>
        <p:spPr bwMode="auto">
          <a:xfrm>
            <a:off x="1320800" y="304800"/>
            <a:ext cx="538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12800" y="0"/>
            <a:ext cx="965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KHỞI ĐỘNG </a:t>
            </a:r>
          </a:p>
        </p:txBody>
      </p:sp>
      <p:sp>
        <p:nvSpPr>
          <p:cNvPr id="8202" name="TextBox 15"/>
          <p:cNvSpPr txBox="1">
            <a:spLocks noChangeArrowheads="1"/>
          </p:cNvSpPr>
          <p:nvPr/>
        </p:nvSpPr>
        <p:spPr bwMode="auto">
          <a:xfrm>
            <a:off x="406400" y="762000"/>
            <a:ext cx="1137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1) Hãy điền vào chỗ (…) để hoàn chỉnh “</a:t>
            </a:r>
            <a:r>
              <a:rPr lang="en-US" sz="2800">
                <a:solidFill>
                  <a:srgbClr val="FF0000"/>
                </a:solidFill>
              </a:rPr>
              <a:t>các bước giải bài toán bằng cách lập phương trình</a:t>
            </a:r>
            <a:r>
              <a:rPr lang="en-US" sz="2800">
                <a:solidFill>
                  <a:srgbClr val="0000FF"/>
                </a:solidFill>
              </a:rPr>
              <a:t>”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005188" y="2438400"/>
            <a:ext cx="7938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ẩn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số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053440" y="2438400"/>
            <a:ext cx="16089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đặt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điều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kiện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997865" y="2734573"/>
            <a:ext cx="12284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chưa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biết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315498" y="2708693"/>
            <a:ext cx="1638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các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đại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lượng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133600" y="3048000"/>
            <a:ext cx="16321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phương trình 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00220" y="3581400"/>
            <a:ext cx="16930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phương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trình</a:t>
            </a:r>
            <a:r>
              <a:rPr lang="en-US" sz="2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344130" y="4400550"/>
            <a:ext cx="10626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Kiểm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tra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8920778" y="4412054"/>
            <a:ext cx="29434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thỏa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mãn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điều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kiện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của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ẩn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0" y="1066800"/>
            <a:ext cx="1625600" cy="609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3366CC"/>
                </a:solidFill>
              </a:rPr>
              <a:t>Dạng 1: 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0" y="1828800"/>
            <a:ext cx="1524000" cy="609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3366CC"/>
                </a:solidFill>
              </a:rPr>
              <a:t>Dạng 2: 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0" y="2590800"/>
            <a:ext cx="1524000" cy="609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3366CC"/>
                </a:solidFill>
              </a:rPr>
              <a:t>Dạng 3: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524000" y="1981201"/>
            <a:ext cx="10363200" cy="39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000" dirty="0" err="1">
                <a:solidFill>
                  <a:srgbClr val="0033CC"/>
                </a:solidFill>
              </a:rPr>
              <a:t>Toán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 err="1">
                <a:solidFill>
                  <a:srgbClr val="0033CC"/>
                </a:solidFill>
              </a:rPr>
              <a:t>chuyển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 err="1">
                <a:solidFill>
                  <a:srgbClr val="0033CC"/>
                </a:solidFill>
              </a:rPr>
              <a:t>động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25600" y="2667000"/>
            <a:ext cx="9347200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3366"/>
                </a:solidFill>
              </a:rPr>
              <a:t>Toán công việc liên quan đến năng suất và thời gian, %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25600" y="1219200"/>
            <a:ext cx="10261600" cy="4000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/>
              <a:t> Toán về quan hệ giữa các số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0" y="3352800"/>
            <a:ext cx="1524000" cy="609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3366CC"/>
                </a:solidFill>
              </a:rPr>
              <a:t>Dạng 4: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625601" y="3429000"/>
            <a:ext cx="8947151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3366"/>
                </a:solidFill>
              </a:rPr>
              <a:t>Toán công việc làm chung, làm riêng.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42952" y="250825"/>
            <a:ext cx="53403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		           </a:t>
            </a:r>
          </a:p>
          <a:p>
            <a:r>
              <a:rPr lang="en-US" sz="2000" b="1">
                <a:solidFill>
                  <a:srgbClr val="000099"/>
                </a:solidFill>
              </a:rPr>
              <a:t>                                     KLCV : </a:t>
            </a:r>
            <a:r>
              <a:rPr lang="vi-VN" sz="2000" b="1"/>
              <a:t> </a:t>
            </a:r>
            <a:r>
              <a:rPr lang="en-US" sz="2000" b="1"/>
              <a:t>Khối lượng công việc</a:t>
            </a:r>
            <a:endParaRPr lang="vi-VN" sz="2000" b="1"/>
          </a:p>
          <a:p>
            <a:r>
              <a:rPr lang="en-US" sz="2000" b="1">
                <a:solidFill>
                  <a:srgbClr val="000099"/>
                </a:solidFill>
              </a:rPr>
              <a:t>                                     NS : </a:t>
            </a:r>
            <a:r>
              <a:rPr lang="vi-VN" sz="2000" b="1"/>
              <a:t> </a:t>
            </a:r>
            <a:r>
              <a:rPr lang="en-US" sz="2000" b="1"/>
              <a:t>năng suất</a:t>
            </a:r>
            <a:endParaRPr lang="vi-VN" sz="2000" b="1"/>
          </a:p>
          <a:p>
            <a:r>
              <a:rPr lang="vi-VN" sz="2000" b="1"/>
              <a:t>                          </a:t>
            </a:r>
            <a:r>
              <a:rPr lang="en-US" sz="2000" b="1"/>
              <a:t>           </a:t>
            </a:r>
            <a:r>
              <a:rPr lang="vi-VN" sz="2000" b="1">
                <a:solidFill>
                  <a:srgbClr val="000099"/>
                </a:solidFill>
              </a:rPr>
              <a:t>t</a:t>
            </a:r>
            <a:r>
              <a:rPr lang="en-US" sz="2000" b="1">
                <a:solidFill>
                  <a:srgbClr val="000099"/>
                </a:solidFill>
              </a:rPr>
              <a:t> : </a:t>
            </a:r>
            <a:r>
              <a:rPr lang="en-US" sz="2000" b="1"/>
              <a:t> </a:t>
            </a:r>
            <a:r>
              <a:rPr lang="vi-VN" sz="2000" b="1"/>
              <a:t>thời gian </a:t>
            </a:r>
            <a:endParaRPr lang="en-US" sz="2000" b="1"/>
          </a:p>
          <a:p>
            <a:r>
              <a:rPr lang="en-US" sz="2000" b="1">
                <a:solidFill>
                  <a:srgbClr val="CC0066"/>
                </a:solidFill>
              </a:rPr>
              <a:t> </a:t>
            </a:r>
          </a:p>
          <a:p>
            <a:endParaRPr lang="en-US" sz="2000" b="1">
              <a:solidFill>
                <a:srgbClr val="000099"/>
              </a:solidFill>
            </a:endParaRP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2756740" y="657704"/>
          <a:ext cx="304800" cy="914400"/>
        </p:xfrm>
        <a:graphic>
          <a:graphicData uri="http://schemas.openxmlformats.org/presentationml/2006/ole">
            <p:oleObj spid="_x0000_s22530" name="Equation" r:id="rId3" imgW="190500" imgH="9144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946151" y="2057400"/>
          <a:ext cx="3962400" cy="609600"/>
        </p:xfrm>
        <a:graphic>
          <a:graphicData uri="http://schemas.openxmlformats.org/presentationml/2006/ole">
            <p:oleObj spid="_x0000_s22531" name="Equation" r:id="rId4" imgW="2971800" imgH="609480" progId="Equation.DSMT4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063751" y="1927225"/>
          <a:ext cx="1100667" cy="609600"/>
        </p:xfrm>
        <a:graphic>
          <a:graphicData uri="http://schemas.openxmlformats.org/presentationml/2006/ole">
            <p:oleObj spid="_x0000_s22532" name="Equation" r:id="rId5" imgW="825480" imgH="609480" progId="Equation.DSMT4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4095751" y="1927225"/>
          <a:ext cx="1100667" cy="609600"/>
        </p:xfrm>
        <a:graphic>
          <a:graphicData uri="http://schemas.openxmlformats.org/presentationml/2006/ole">
            <p:oleObj spid="_x0000_s22533" name="Equation" r:id="rId6" imgW="825480" imgH="609480" progId="Equation.DSMT4">
              <p:embed/>
            </p:oleObj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88634" y="1393825"/>
            <a:ext cx="2085555" cy="40005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/>
              <a:t>     S   =  V  .  t</a:t>
            </a:r>
          </a:p>
        </p:txBody>
      </p:sp>
      <p:sp>
        <p:nvSpPr>
          <p:cNvPr id="22" name="Down Arrow 21"/>
          <p:cNvSpPr/>
          <p:nvPr/>
        </p:nvSpPr>
        <p:spPr>
          <a:xfrm>
            <a:off x="949985" y="1078960"/>
            <a:ext cx="61383" cy="228600"/>
          </a:xfrm>
          <a:prstGeom prst="downArrow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                                                    </a:t>
            </a:r>
          </a:p>
        </p:txBody>
      </p:sp>
      <p:sp>
        <p:nvSpPr>
          <p:cNvPr id="23" name="Down Arrow 22"/>
          <p:cNvSpPr/>
          <p:nvPr/>
        </p:nvSpPr>
        <p:spPr>
          <a:xfrm>
            <a:off x="1715819" y="1061708"/>
            <a:ext cx="61383" cy="228600"/>
          </a:xfrm>
          <a:prstGeom prst="downArrow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2090589" y="1044455"/>
            <a:ext cx="61383" cy="228600"/>
          </a:xfrm>
          <a:prstGeom prst="downArrow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12519" y="663455"/>
            <a:ext cx="1935790" cy="36988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>
                <a:solidFill>
                  <a:srgbClr val="000099"/>
                </a:solidFill>
              </a:rPr>
              <a:t>KLCV</a:t>
            </a:r>
            <a:r>
              <a:rPr lang="vi-VN" b="1">
                <a:solidFill>
                  <a:srgbClr val="000099"/>
                </a:solidFill>
              </a:rPr>
              <a:t> </a:t>
            </a:r>
            <a:r>
              <a:rPr lang="en-US" b="1">
                <a:solidFill>
                  <a:srgbClr val="000099"/>
                </a:solidFill>
              </a:rPr>
              <a:t> </a:t>
            </a:r>
            <a:r>
              <a:rPr lang="vi-VN" b="1">
                <a:solidFill>
                  <a:srgbClr val="000099"/>
                </a:solidFill>
              </a:rPr>
              <a:t>= </a:t>
            </a:r>
            <a:r>
              <a:rPr lang="en-US" b="1">
                <a:solidFill>
                  <a:srgbClr val="000099"/>
                </a:solidFill>
              </a:rPr>
              <a:t> NS </a:t>
            </a:r>
            <a:r>
              <a:rPr lang="vi-VN" b="1">
                <a:solidFill>
                  <a:srgbClr val="000099"/>
                </a:solidFill>
              </a:rPr>
              <a:t>.</a:t>
            </a:r>
            <a:r>
              <a:rPr lang="en-US" b="1">
                <a:solidFill>
                  <a:srgbClr val="000099"/>
                </a:solidFill>
              </a:rPr>
              <a:t> </a:t>
            </a:r>
            <a:r>
              <a:rPr lang="vi-VN" b="1">
                <a:solidFill>
                  <a:srgbClr val="000099"/>
                </a:solidFill>
              </a:rPr>
              <a:t>t </a:t>
            </a:r>
            <a:endParaRPr lang="en-US"/>
          </a:p>
        </p:txBody>
      </p:sp>
      <p:sp>
        <p:nvSpPr>
          <p:cNvPr id="1037" name="Rectangle 24"/>
          <p:cNvSpPr>
            <a:spLocks noChangeArrowheads="1"/>
          </p:cNvSpPr>
          <p:nvPr/>
        </p:nvSpPr>
        <p:spPr bwMode="auto">
          <a:xfrm>
            <a:off x="711200" y="152400"/>
            <a:ext cx="2709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CC0066"/>
                </a:solidFill>
              </a:rPr>
              <a:t>2) Dạng toán năng suất: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22" grpId="0" animBg="1"/>
      <p:bldP spid="23" grpId="0" animBg="1"/>
      <p:bldP spid="24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Box 13"/>
          <p:cNvSpPr txBox="1">
            <a:spLocks noChangeArrowheads="1"/>
          </p:cNvSpPr>
          <p:nvPr/>
        </p:nvSpPr>
        <p:spPr bwMode="auto">
          <a:xfrm>
            <a:off x="903817" y="2619236"/>
            <a:ext cx="505176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 dirty="0">
                <a:solidFill>
                  <a:srgbClr val="0000FF"/>
                </a:solidFill>
              </a:rPr>
              <a:t>2) </a:t>
            </a:r>
            <a:r>
              <a:rPr lang="en-US" sz="2000" b="1" u="sng" dirty="0" err="1">
                <a:solidFill>
                  <a:srgbClr val="0000FF"/>
                </a:solidFill>
              </a:rPr>
              <a:t>Dạng</a:t>
            </a:r>
            <a:r>
              <a:rPr lang="en-US" sz="2000" b="1" u="sng" dirty="0">
                <a:solidFill>
                  <a:srgbClr val="0000FF"/>
                </a:solidFill>
              </a:rPr>
              <a:t> </a:t>
            </a:r>
            <a:r>
              <a:rPr lang="en-US" sz="2000" b="1" u="sng" dirty="0" err="1">
                <a:solidFill>
                  <a:srgbClr val="0000FF"/>
                </a:solidFill>
              </a:rPr>
              <a:t>toán</a:t>
            </a:r>
            <a:r>
              <a:rPr lang="en-US" sz="2000" b="1" u="sng" dirty="0">
                <a:solidFill>
                  <a:srgbClr val="0000FF"/>
                </a:solidFill>
              </a:rPr>
              <a:t> </a:t>
            </a:r>
            <a:r>
              <a:rPr lang="en-US" sz="2000" b="1" u="sng" dirty="0" err="1">
                <a:solidFill>
                  <a:srgbClr val="0000FF"/>
                </a:solidFill>
              </a:rPr>
              <a:t>năng</a:t>
            </a:r>
            <a:r>
              <a:rPr lang="en-US" sz="2000" b="1" u="sng" dirty="0">
                <a:solidFill>
                  <a:srgbClr val="0000FF"/>
                </a:solidFill>
              </a:rPr>
              <a:t> </a:t>
            </a:r>
            <a:r>
              <a:rPr lang="en-US" sz="2000" b="1" u="sng" dirty="0" err="1">
                <a:solidFill>
                  <a:srgbClr val="0000FF"/>
                </a:solidFill>
              </a:rPr>
              <a:t>suất</a:t>
            </a:r>
            <a:r>
              <a:rPr lang="en-US" sz="20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sz="2000" b="1" dirty="0"/>
              <a:t>		</a:t>
            </a:r>
            <a:r>
              <a:rPr lang="en-US" sz="2000" b="1" dirty="0">
                <a:solidFill>
                  <a:srgbClr val="000099"/>
                </a:solidFill>
              </a:rPr>
              <a:t>KLCV : </a:t>
            </a:r>
            <a:r>
              <a:rPr lang="vi-VN" sz="2000" b="1" dirty="0"/>
              <a:t> </a:t>
            </a:r>
            <a:r>
              <a:rPr lang="en-US" sz="2000" b="1" dirty="0" err="1"/>
              <a:t>Khối</a:t>
            </a:r>
            <a:r>
              <a:rPr lang="en-US" sz="2000" b="1" dirty="0"/>
              <a:t> </a:t>
            </a:r>
            <a:r>
              <a:rPr lang="en-US" sz="2000" b="1" dirty="0" err="1"/>
              <a:t>lượng</a:t>
            </a:r>
            <a:r>
              <a:rPr lang="en-US" sz="2000" b="1" dirty="0"/>
              <a:t> </a:t>
            </a:r>
            <a:r>
              <a:rPr lang="en-US" sz="2000" b="1" dirty="0" err="1"/>
              <a:t>công</a:t>
            </a:r>
            <a:r>
              <a:rPr lang="en-US" sz="2000" b="1" dirty="0"/>
              <a:t> </a:t>
            </a:r>
            <a:r>
              <a:rPr lang="en-US" sz="2000" b="1" dirty="0" err="1"/>
              <a:t>việc</a:t>
            </a:r>
            <a:endParaRPr lang="vi-VN" sz="2000" b="1" dirty="0"/>
          </a:p>
          <a:p>
            <a:r>
              <a:rPr lang="en-US" sz="2000" b="1" dirty="0">
                <a:solidFill>
                  <a:srgbClr val="000099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KLCV</a:t>
            </a:r>
            <a:r>
              <a:rPr lang="vi-VN" sz="2000" b="1" dirty="0">
                <a:solidFill>
                  <a:srgbClr val="FF0000"/>
                </a:solidFill>
              </a:rPr>
              <a:t> = </a:t>
            </a:r>
            <a:r>
              <a:rPr lang="en-US" sz="2000" b="1" dirty="0">
                <a:solidFill>
                  <a:srgbClr val="FF0000"/>
                </a:solidFill>
              </a:rPr>
              <a:t>NS</a:t>
            </a:r>
            <a:r>
              <a:rPr lang="vi-VN" sz="2000" b="1" dirty="0">
                <a:solidFill>
                  <a:srgbClr val="FF0000"/>
                </a:solidFill>
              </a:rPr>
              <a:t>.t</a:t>
            </a:r>
            <a:r>
              <a:rPr lang="vi-VN" sz="2000" b="1" dirty="0">
                <a:solidFill>
                  <a:srgbClr val="000099"/>
                </a:solidFill>
              </a:rPr>
              <a:t>     </a:t>
            </a:r>
            <a:r>
              <a:rPr lang="en-US" sz="2000" b="1" dirty="0">
                <a:solidFill>
                  <a:srgbClr val="000099"/>
                </a:solidFill>
              </a:rPr>
              <a:t>NS : </a:t>
            </a:r>
            <a:r>
              <a:rPr lang="vi-VN" sz="2000" b="1" dirty="0"/>
              <a:t> </a:t>
            </a:r>
            <a:r>
              <a:rPr lang="en-US" sz="2000" b="1" dirty="0" err="1"/>
              <a:t>năng</a:t>
            </a:r>
            <a:r>
              <a:rPr lang="en-US" sz="2000" b="1" dirty="0"/>
              <a:t> </a:t>
            </a:r>
            <a:r>
              <a:rPr lang="en-US" sz="2000" b="1" dirty="0" err="1"/>
              <a:t>suất</a:t>
            </a:r>
            <a:endParaRPr lang="vi-VN" sz="2000" b="1" dirty="0"/>
          </a:p>
          <a:p>
            <a:r>
              <a:rPr lang="vi-VN" sz="2000" b="1" dirty="0"/>
              <a:t>                          </a:t>
            </a:r>
            <a:r>
              <a:rPr lang="vi-VN" sz="2000" b="1" dirty="0">
                <a:solidFill>
                  <a:srgbClr val="000099"/>
                </a:solidFill>
              </a:rPr>
              <a:t>t</a:t>
            </a:r>
            <a:r>
              <a:rPr lang="en-US" sz="2000" b="1" dirty="0">
                <a:solidFill>
                  <a:srgbClr val="000099"/>
                </a:solidFill>
              </a:rPr>
              <a:t> : </a:t>
            </a:r>
            <a:r>
              <a:rPr lang="en-US" sz="2000" b="1" dirty="0"/>
              <a:t> </a:t>
            </a:r>
            <a:r>
              <a:rPr lang="vi-VN" sz="2000" b="1" dirty="0"/>
              <a:t>thời gian </a:t>
            </a:r>
            <a:endParaRPr lang="en-US" sz="2000" b="1" dirty="0"/>
          </a:p>
          <a:p>
            <a:r>
              <a:rPr lang="en-US" sz="2000" b="1" dirty="0">
                <a:solidFill>
                  <a:srgbClr val="CC0066"/>
                </a:solidFill>
              </a:rPr>
              <a:t> </a:t>
            </a:r>
          </a:p>
          <a:p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2446508" y="2990491"/>
          <a:ext cx="304800" cy="914400"/>
        </p:xfrm>
        <a:graphic>
          <a:graphicData uri="http://schemas.openxmlformats.org/presentationml/2006/ole">
            <p:oleObj spid="_x0000_s23554" name="Equation" r:id="rId3" imgW="190500" imgH="914400" progId="Equation.3">
              <p:embed/>
            </p:oleObj>
          </a:graphicData>
        </a:graphic>
      </p:graphicFrame>
      <p:sp>
        <p:nvSpPr>
          <p:cNvPr id="2056" name="TextBox 12"/>
          <p:cNvSpPr txBox="1">
            <a:spLocks noChangeArrowheads="1"/>
          </p:cNvSpPr>
          <p:nvPr/>
        </p:nvSpPr>
        <p:spPr bwMode="auto">
          <a:xfrm>
            <a:off x="958851" y="1966773"/>
            <a:ext cx="59434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 u="sng" dirty="0">
                <a:solidFill>
                  <a:srgbClr val="0000FF"/>
                </a:solidFill>
              </a:rPr>
              <a:t>1) </a:t>
            </a:r>
            <a:r>
              <a:rPr lang="en-US" sz="2000" b="1" u="sng" dirty="0" err="1">
                <a:solidFill>
                  <a:srgbClr val="0000FF"/>
                </a:solidFill>
              </a:rPr>
              <a:t>Các</a:t>
            </a:r>
            <a:r>
              <a:rPr lang="en-US" sz="2000" b="1" u="sng" dirty="0">
                <a:solidFill>
                  <a:srgbClr val="0000FF"/>
                </a:solidFill>
              </a:rPr>
              <a:t> </a:t>
            </a:r>
            <a:r>
              <a:rPr lang="en-US" sz="2000" b="1" u="sng" dirty="0" err="1">
                <a:solidFill>
                  <a:srgbClr val="0000FF"/>
                </a:solidFill>
              </a:rPr>
              <a:t>bước</a:t>
            </a:r>
            <a:r>
              <a:rPr lang="en-US" sz="2000" b="1" u="sng" dirty="0">
                <a:solidFill>
                  <a:srgbClr val="0000FF"/>
                </a:solidFill>
              </a:rPr>
              <a:t> </a:t>
            </a:r>
            <a:r>
              <a:rPr lang="en-US" sz="2000" b="1" u="sng" dirty="0" err="1">
                <a:solidFill>
                  <a:srgbClr val="0000FF"/>
                </a:solidFill>
              </a:rPr>
              <a:t>giải</a:t>
            </a:r>
            <a:r>
              <a:rPr lang="en-US" sz="2000" b="1" u="sng" dirty="0">
                <a:solidFill>
                  <a:srgbClr val="0000FF"/>
                </a:solidFill>
              </a:rPr>
              <a:t> </a:t>
            </a:r>
            <a:r>
              <a:rPr lang="en-US" sz="2000" b="1" u="sng" dirty="0" err="1">
                <a:solidFill>
                  <a:srgbClr val="0000FF"/>
                </a:solidFill>
              </a:rPr>
              <a:t>bài</a:t>
            </a:r>
            <a:r>
              <a:rPr lang="en-US" sz="2000" b="1" u="sng" dirty="0">
                <a:solidFill>
                  <a:srgbClr val="0000FF"/>
                </a:solidFill>
              </a:rPr>
              <a:t> </a:t>
            </a:r>
            <a:r>
              <a:rPr lang="en-US" sz="2000" b="1" u="sng" dirty="0" err="1">
                <a:solidFill>
                  <a:srgbClr val="0000FF"/>
                </a:solidFill>
              </a:rPr>
              <a:t>toán</a:t>
            </a:r>
            <a:r>
              <a:rPr lang="en-US" sz="2000" b="1" u="sng" dirty="0">
                <a:solidFill>
                  <a:srgbClr val="0000FF"/>
                </a:solidFill>
              </a:rPr>
              <a:t> </a:t>
            </a:r>
            <a:r>
              <a:rPr lang="en-US" sz="2000" b="1" u="sng" dirty="0" err="1">
                <a:solidFill>
                  <a:srgbClr val="0000FF"/>
                </a:solidFill>
              </a:rPr>
              <a:t>bằng</a:t>
            </a:r>
            <a:r>
              <a:rPr lang="en-US" sz="2000" b="1" u="sng" dirty="0">
                <a:solidFill>
                  <a:srgbClr val="0000FF"/>
                </a:solidFill>
              </a:rPr>
              <a:t> </a:t>
            </a:r>
            <a:r>
              <a:rPr lang="en-US" sz="2000" b="1" u="sng" dirty="0" err="1">
                <a:solidFill>
                  <a:srgbClr val="0000FF"/>
                </a:solidFill>
              </a:rPr>
              <a:t>cách</a:t>
            </a:r>
            <a:r>
              <a:rPr lang="en-US" sz="2000" b="1" u="sng" dirty="0">
                <a:solidFill>
                  <a:srgbClr val="0000FF"/>
                </a:solidFill>
              </a:rPr>
              <a:t> </a:t>
            </a:r>
            <a:r>
              <a:rPr lang="en-US" sz="2000" b="1" u="sng" dirty="0" err="1">
                <a:solidFill>
                  <a:srgbClr val="0000FF"/>
                </a:solidFill>
              </a:rPr>
              <a:t>lập</a:t>
            </a:r>
            <a:r>
              <a:rPr lang="en-US" sz="2000" b="1" u="sng" dirty="0">
                <a:solidFill>
                  <a:srgbClr val="0000FF"/>
                </a:solidFill>
              </a:rPr>
              <a:t> </a:t>
            </a:r>
            <a:r>
              <a:rPr lang="en-US" sz="2000" b="1" u="sng" dirty="0" err="1">
                <a:solidFill>
                  <a:srgbClr val="0000FF"/>
                </a:solidFill>
              </a:rPr>
              <a:t>phương</a:t>
            </a:r>
            <a:r>
              <a:rPr lang="en-US" sz="2000" b="1" u="sng" dirty="0">
                <a:solidFill>
                  <a:srgbClr val="0000FF"/>
                </a:solidFill>
              </a:rPr>
              <a:t> </a:t>
            </a:r>
            <a:r>
              <a:rPr lang="en-US" sz="2000" b="1" u="sng" dirty="0" err="1">
                <a:solidFill>
                  <a:srgbClr val="0000FF"/>
                </a:solidFill>
              </a:rPr>
              <a:t>trình</a:t>
            </a:r>
            <a:r>
              <a:rPr lang="en-US" sz="2000" b="1" u="sng" dirty="0">
                <a:solidFill>
                  <a:srgbClr val="0000FF"/>
                </a:solidFill>
              </a:rPr>
              <a:t>: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                                   (</a:t>
            </a:r>
            <a:r>
              <a:rPr lang="en-US" sz="2000" b="1" dirty="0" err="1">
                <a:solidFill>
                  <a:srgbClr val="0000FF"/>
                </a:solidFill>
              </a:rPr>
              <a:t>sgk</a:t>
            </a:r>
            <a:r>
              <a:rPr lang="en-US" sz="2000" b="1" dirty="0">
                <a:solidFill>
                  <a:srgbClr val="0000FF"/>
                </a:solidFill>
              </a:rPr>
              <a:t> /</a:t>
            </a:r>
            <a:r>
              <a:rPr lang="en-US" sz="2000" b="1" dirty="0" err="1">
                <a:solidFill>
                  <a:srgbClr val="0000FF"/>
                </a:solidFill>
              </a:rPr>
              <a:t>tr</a:t>
            </a:r>
            <a:r>
              <a:rPr lang="en-US" sz="2000" b="1" dirty="0">
                <a:solidFill>
                  <a:srgbClr val="0000FF"/>
                </a:solidFill>
              </a:rPr>
              <a:t> 25)</a:t>
            </a:r>
          </a:p>
        </p:txBody>
      </p:sp>
      <p:sp>
        <p:nvSpPr>
          <p:cNvPr id="2057" name="TextBox 10"/>
          <p:cNvSpPr txBox="1">
            <a:spLocks noChangeArrowheads="1"/>
          </p:cNvSpPr>
          <p:nvPr/>
        </p:nvSpPr>
        <p:spPr bwMode="auto">
          <a:xfrm>
            <a:off x="711200" y="1290498"/>
            <a:ext cx="721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KIẾN THỨC CẦN NHỚ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29217" y="4176572"/>
          <a:ext cx="3962400" cy="609600"/>
        </p:xfrm>
        <a:graphic>
          <a:graphicData uri="http://schemas.openxmlformats.org/presentationml/2006/ole">
            <p:oleObj spid="_x0000_s23555" name="Equation" r:id="rId4" imgW="2971800" imgH="60948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038351" y="4024172"/>
          <a:ext cx="1100667" cy="609600"/>
        </p:xfrm>
        <a:graphic>
          <a:graphicData uri="http://schemas.openxmlformats.org/presentationml/2006/ole">
            <p:oleObj spid="_x0000_s23556" name="Equation" r:id="rId5" imgW="825480" imgH="6094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968751" y="4024172"/>
          <a:ext cx="1100667" cy="609600"/>
        </p:xfrm>
        <a:graphic>
          <a:graphicData uri="http://schemas.openxmlformats.org/presentationml/2006/ole">
            <p:oleObj spid="_x0000_s23557" name="Equation" r:id="rId6" imgW="825480" imgH="609480" progId="Equation.DSMT4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1452113" y="0"/>
            <a:ext cx="9080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Tiết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52. LUYỆN TẬP GIẢI BÀI TOÁN BẰNG CÁCH LẬP PHƯƠNG TRÌNH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90083"/>
            <a:ext cx="12192000" cy="7048083"/>
          </a:xfrm>
          <a:prstGeom prst="rect">
            <a:avLst/>
          </a:prstGeom>
          <a:solidFill>
            <a:srgbClr val="FFCCFF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u="sng" dirty="0" smtClean="0">
                <a:solidFill>
                  <a:srgbClr val="CC0066"/>
                </a:solidFill>
              </a:rPr>
              <a:t>II. </a:t>
            </a:r>
            <a:r>
              <a:rPr lang="en-US" b="1" u="sng" dirty="0" err="1" smtClean="0">
                <a:solidFill>
                  <a:srgbClr val="CC0066"/>
                </a:solidFill>
              </a:rPr>
              <a:t>Bài</a:t>
            </a:r>
            <a:r>
              <a:rPr lang="en-US" b="1" u="sng" dirty="0" smtClean="0">
                <a:solidFill>
                  <a:srgbClr val="CC0066"/>
                </a:solidFill>
              </a:rPr>
              <a:t> </a:t>
            </a:r>
            <a:r>
              <a:rPr lang="en-US" b="1" u="sng" dirty="0" err="1" smtClean="0">
                <a:solidFill>
                  <a:srgbClr val="CC0066"/>
                </a:solidFill>
              </a:rPr>
              <a:t>tập</a:t>
            </a:r>
            <a:r>
              <a:rPr lang="en-US" b="1" u="sng" dirty="0" smtClean="0">
                <a:solidFill>
                  <a:srgbClr val="CC0066"/>
                </a:solidFill>
              </a:rPr>
              <a:t>:</a:t>
            </a:r>
          </a:p>
          <a:p>
            <a:pPr>
              <a:defRPr/>
            </a:pPr>
            <a:r>
              <a:rPr lang="en-US" b="1" u="sng" dirty="0" err="1" smtClean="0">
                <a:solidFill>
                  <a:srgbClr val="CC0066"/>
                </a:solidFill>
              </a:rPr>
              <a:t>Dạng</a:t>
            </a:r>
            <a:r>
              <a:rPr lang="en-US" b="1" u="sng" dirty="0" smtClean="0">
                <a:solidFill>
                  <a:srgbClr val="CC0066"/>
                </a:solidFill>
              </a:rPr>
              <a:t> 1: </a:t>
            </a:r>
            <a:r>
              <a:rPr lang="en-US" b="1" u="sng" dirty="0" err="1" smtClean="0">
                <a:solidFill>
                  <a:srgbClr val="CC0066"/>
                </a:solidFill>
              </a:rPr>
              <a:t>Toán</a:t>
            </a:r>
            <a:r>
              <a:rPr lang="en-US" b="1" u="sng" dirty="0" smtClean="0">
                <a:solidFill>
                  <a:srgbClr val="CC0066"/>
                </a:solidFill>
              </a:rPr>
              <a:t> </a:t>
            </a:r>
            <a:r>
              <a:rPr lang="en-US" b="1" u="sng" dirty="0" err="1" smtClean="0">
                <a:solidFill>
                  <a:srgbClr val="CC0066"/>
                </a:solidFill>
              </a:rPr>
              <a:t>năng</a:t>
            </a:r>
            <a:r>
              <a:rPr lang="en-US" b="1" u="sng" dirty="0" smtClean="0">
                <a:solidFill>
                  <a:srgbClr val="CC0066"/>
                </a:solidFill>
              </a:rPr>
              <a:t> </a:t>
            </a:r>
            <a:r>
              <a:rPr lang="en-US" b="1" u="sng" dirty="0" err="1" smtClean="0">
                <a:solidFill>
                  <a:srgbClr val="CC0066"/>
                </a:solidFill>
              </a:rPr>
              <a:t>suất</a:t>
            </a:r>
            <a:endParaRPr lang="en-US" b="1" u="sng" dirty="0" smtClean="0">
              <a:solidFill>
                <a:srgbClr val="CC0066"/>
              </a:solidFill>
            </a:endParaRPr>
          </a:p>
          <a:p>
            <a:pPr>
              <a:defRPr/>
            </a:pPr>
            <a:r>
              <a:rPr lang="en-US" b="1" u="sng" dirty="0" smtClean="0">
                <a:solidFill>
                  <a:srgbClr val="CC0066"/>
                </a:solidFill>
              </a:rPr>
              <a:t> </a:t>
            </a:r>
            <a:r>
              <a:rPr lang="en-US" b="1" u="sng" dirty="0" err="1">
                <a:solidFill>
                  <a:srgbClr val="CC0066"/>
                </a:solidFill>
              </a:rPr>
              <a:t>Bài</a:t>
            </a:r>
            <a:r>
              <a:rPr lang="en-US" b="1" u="sng" dirty="0">
                <a:solidFill>
                  <a:srgbClr val="CC0066"/>
                </a:solidFill>
              </a:rPr>
              <a:t> </a:t>
            </a:r>
            <a:r>
              <a:rPr lang="en-US" b="1" u="sng" dirty="0" smtClean="0">
                <a:solidFill>
                  <a:srgbClr val="CC0066"/>
                </a:solidFill>
              </a:rPr>
              <a:t>1:</a:t>
            </a:r>
            <a:r>
              <a:rPr lang="en-US" b="1" dirty="0" smtClean="0">
                <a:solidFill>
                  <a:srgbClr val="CC0066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Một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người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công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nhân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theo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kế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hoạch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mỗi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ngày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phải</a:t>
            </a:r>
            <a:r>
              <a:rPr lang="en-US" b="1" dirty="0">
                <a:solidFill>
                  <a:srgbClr val="000099"/>
                </a:solidFill>
              </a:rPr>
              <a:t> may 55 </a:t>
            </a:r>
            <a:r>
              <a:rPr lang="en-US" b="1" dirty="0" err="1">
                <a:solidFill>
                  <a:srgbClr val="000099"/>
                </a:solidFill>
              </a:rPr>
              <a:t>chiếc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áo</a:t>
            </a:r>
            <a:r>
              <a:rPr lang="en-US" b="1" dirty="0">
                <a:solidFill>
                  <a:srgbClr val="000099"/>
                </a:solidFill>
              </a:rPr>
              <a:t>. </a:t>
            </a:r>
            <a:r>
              <a:rPr lang="en-US" b="1" dirty="0" err="1">
                <a:solidFill>
                  <a:srgbClr val="000099"/>
                </a:solidFill>
              </a:rPr>
              <a:t>Khi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thực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hiện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mỗi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ngày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người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đó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làm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được</a:t>
            </a:r>
            <a:r>
              <a:rPr lang="en-US" b="1" dirty="0">
                <a:solidFill>
                  <a:srgbClr val="000099"/>
                </a:solidFill>
              </a:rPr>
              <a:t> 60 </a:t>
            </a:r>
            <a:r>
              <a:rPr lang="en-US" b="1" dirty="0" err="1">
                <a:solidFill>
                  <a:srgbClr val="000099"/>
                </a:solidFill>
              </a:rPr>
              <a:t>chiếc</a:t>
            </a:r>
            <a:r>
              <a:rPr lang="en-US" b="1" dirty="0">
                <a:solidFill>
                  <a:srgbClr val="000099"/>
                </a:solidFill>
              </a:rPr>
              <a:t>. Do </a:t>
            </a:r>
            <a:r>
              <a:rPr lang="en-US" b="1" dirty="0" err="1">
                <a:solidFill>
                  <a:srgbClr val="000099"/>
                </a:solidFill>
              </a:rPr>
              <a:t>đó</a:t>
            </a:r>
            <a:r>
              <a:rPr lang="en-US" b="1" dirty="0">
                <a:solidFill>
                  <a:srgbClr val="000099"/>
                </a:solidFill>
              </a:rPr>
              <a:t>, </a:t>
            </a:r>
            <a:r>
              <a:rPr lang="en-US" b="1" dirty="0" err="1">
                <a:solidFill>
                  <a:srgbClr val="000099"/>
                </a:solidFill>
              </a:rPr>
              <a:t>người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công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nhân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đã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hoàn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thành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kế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hoạch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trước</a:t>
            </a:r>
            <a:r>
              <a:rPr lang="en-US" b="1" dirty="0">
                <a:solidFill>
                  <a:srgbClr val="000099"/>
                </a:solidFill>
              </a:rPr>
              <a:t> 2 </a:t>
            </a:r>
            <a:r>
              <a:rPr lang="en-US" b="1" dirty="0" err="1">
                <a:solidFill>
                  <a:srgbClr val="000099"/>
                </a:solidFill>
              </a:rPr>
              <a:t>ngày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mà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còn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làm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thêm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được</a:t>
            </a:r>
            <a:r>
              <a:rPr lang="en-US" b="1" dirty="0">
                <a:solidFill>
                  <a:srgbClr val="000099"/>
                </a:solidFill>
              </a:rPr>
              <a:t> 15 </a:t>
            </a:r>
            <a:r>
              <a:rPr lang="en-US" b="1" dirty="0" err="1">
                <a:solidFill>
                  <a:srgbClr val="000099"/>
                </a:solidFill>
              </a:rPr>
              <a:t>chiếc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áo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nữa</a:t>
            </a:r>
            <a:r>
              <a:rPr lang="en-US" b="1" dirty="0">
                <a:solidFill>
                  <a:srgbClr val="000099"/>
                </a:solidFill>
              </a:rPr>
              <a:t>. </a:t>
            </a:r>
            <a:r>
              <a:rPr lang="en-US" b="1" dirty="0" err="1">
                <a:solidFill>
                  <a:srgbClr val="000099"/>
                </a:solidFill>
              </a:rPr>
              <a:t>Hỏi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theo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kế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hoạch</a:t>
            </a:r>
            <a:r>
              <a:rPr lang="en-US" b="1" dirty="0">
                <a:solidFill>
                  <a:srgbClr val="000099"/>
                </a:solidFill>
              </a:rPr>
              <a:t>, </a:t>
            </a:r>
            <a:r>
              <a:rPr lang="en-US" b="1" dirty="0" err="1">
                <a:solidFill>
                  <a:srgbClr val="000099"/>
                </a:solidFill>
              </a:rPr>
              <a:t>người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công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nhân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đó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phải</a:t>
            </a:r>
            <a:r>
              <a:rPr lang="en-US" b="1" dirty="0">
                <a:solidFill>
                  <a:srgbClr val="000099"/>
                </a:solidFill>
              </a:rPr>
              <a:t> may </a:t>
            </a:r>
            <a:r>
              <a:rPr lang="en-US" b="1" dirty="0" err="1">
                <a:solidFill>
                  <a:srgbClr val="000099"/>
                </a:solidFill>
              </a:rPr>
              <a:t>bao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nhiêu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chiếc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áo</a:t>
            </a:r>
            <a:r>
              <a:rPr lang="en-US" b="1" dirty="0">
                <a:solidFill>
                  <a:srgbClr val="000099"/>
                </a:solidFill>
              </a:rPr>
              <a:t>?</a:t>
            </a:r>
          </a:p>
          <a:p>
            <a:pPr>
              <a:defRPr/>
            </a:pPr>
            <a:r>
              <a:rPr lang="en-US" b="1" u="sng" dirty="0">
                <a:solidFill>
                  <a:srgbClr val="CC0066"/>
                </a:solidFill>
              </a:rPr>
              <a:t> </a:t>
            </a:r>
            <a:endParaRPr lang="en-US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r>
              <a:rPr lang="en-US" sz="2000" b="1" u="sng" dirty="0">
                <a:solidFill>
                  <a:srgbClr val="CC0066"/>
                </a:solidFill>
              </a:rPr>
              <a:t> </a:t>
            </a: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/>
          </a:p>
          <a:p>
            <a:pPr marL="457200" indent="-457200">
              <a:defRPr/>
            </a:pPr>
            <a:endParaRPr lang="en-US" sz="2000" b="1" dirty="0"/>
          </a:p>
          <a:p>
            <a:pPr marL="457200" indent="-457200">
              <a:defRPr/>
            </a:pPr>
            <a:endParaRPr lang="en-US" sz="2000" b="1" dirty="0"/>
          </a:p>
          <a:p>
            <a:pPr marL="457200" indent="-457200">
              <a:defRPr/>
            </a:pPr>
            <a:endParaRPr lang="en-US" sz="2000" b="1" dirty="0"/>
          </a:p>
          <a:p>
            <a:pPr marL="457200" indent="-457200">
              <a:defRPr/>
            </a:pP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23200" y="1595438"/>
            <a:ext cx="4368800" cy="5262562"/>
          </a:xfrm>
          <a:prstGeom prst="rect">
            <a:avLst/>
          </a:prstGeom>
          <a:solidFill>
            <a:srgbClr val="00FF00"/>
          </a:solidFill>
        </p:spPr>
        <p:txBody>
          <a:bodyPr>
            <a:spAutoFit/>
          </a:bodyPr>
          <a:lstStyle/>
          <a:p>
            <a:pPr marL="457200" indent="-457200">
              <a:defRPr/>
            </a:pPr>
            <a:endParaRPr lang="en-US" sz="1600" b="1" u="sng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1600" b="1" dirty="0">
              <a:solidFill>
                <a:srgbClr val="003300"/>
              </a:solidFill>
            </a:endParaRPr>
          </a:p>
          <a:p>
            <a:pPr marL="457200" indent="-457200">
              <a:defRPr/>
            </a:pPr>
            <a:r>
              <a:rPr lang="en-US" sz="1600" b="1" dirty="0">
                <a:solidFill>
                  <a:srgbClr val="003300"/>
                </a:solidFill>
              </a:rPr>
              <a:t>+) </a:t>
            </a:r>
            <a:r>
              <a:rPr lang="en-US" sz="1600" b="1" dirty="0" err="1">
                <a:solidFill>
                  <a:srgbClr val="003300"/>
                </a:solidFill>
              </a:rPr>
              <a:t>Số</a:t>
            </a:r>
            <a:r>
              <a:rPr lang="en-US" sz="1600" b="1" dirty="0">
                <a:solidFill>
                  <a:srgbClr val="003300"/>
                </a:solidFill>
              </a:rPr>
              <a:t> </a:t>
            </a:r>
            <a:r>
              <a:rPr lang="en-US" sz="1600" b="1" dirty="0" err="1">
                <a:solidFill>
                  <a:srgbClr val="003300"/>
                </a:solidFill>
              </a:rPr>
              <a:t>chiếc</a:t>
            </a:r>
            <a:r>
              <a:rPr lang="en-US" sz="1600" b="1" dirty="0">
                <a:solidFill>
                  <a:srgbClr val="003300"/>
                </a:solidFill>
              </a:rPr>
              <a:t> </a:t>
            </a:r>
            <a:r>
              <a:rPr lang="en-US" sz="1600" b="1" dirty="0" err="1">
                <a:solidFill>
                  <a:srgbClr val="003300"/>
                </a:solidFill>
              </a:rPr>
              <a:t>áo</a:t>
            </a:r>
            <a:endParaRPr lang="en-US" sz="1600" b="1" dirty="0">
              <a:solidFill>
                <a:srgbClr val="003300"/>
              </a:solidFill>
            </a:endParaRPr>
          </a:p>
          <a:p>
            <a:pPr marL="457200" indent="-457200">
              <a:defRPr/>
            </a:pPr>
            <a:r>
              <a:rPr lang="en-US" sz="1600" b="1" dirty="0">
                <a:solidFill>
                  <a:srgbClr val="003300"/>
                </a:solidFill>
              </a:rPr>
              <a:t>+) </a:t>
            </a:r>
            <a:r>
              <a:rPr lang="en-US" sz="1600" b="1" dirty="0" err="1">
                <a:solidFill>
                  <a:srgbClr val="003300"/>
                </a:solidFill>
              </a:rPr>
              <a:t>Số</a:t>
            </a:r>
            <a:r>
              <a:rPr lang="en-US" sz="1600" b="1" dirty="0">
                <a:solidFill>
                  <a:srgbClr val="003300"/>
                </a:solidFill>
              </a:rPr>
              <a:t> </a:t>
            </a:r>
            <a:r>
              <a:rPr lang="en-US" sz="1600" b="1" dirty="0" err="1">
                <a:solidFill>
                  <a:srgbClr val="003300"/>
                </a:solidFill>
              </a:rPr>
              <a:t>chiếc</a:t>
            </a:r>
            <a:r>
              <a:rPr lang="en-US" sz="1600" b="1" dirty="0">
                <a:solidFill>
                  <a:srgbClr val="003300"/>
                </a:solidFill>
              </a:rPr>
              <a:t> </a:t>
            </a:r>
            <a:r>
              <a:rPr lang="en-US" sz="1600" b="1" dirty="0" err="1">
                <a:solidFill>
                  <a:srgbClr val="003300"/>
                </a:solidFill>
              </a:rPr>
              <a:t>áo</a:t>
            </a:r>
            <a:r>
              <a:rPr lang="en-US" sz="1600" b="1" dirty="0">
                <a:solidFill>
                  <a:srgbClr val="003300"/>
                </a:solidFill>
              </a:rPr>
              <a:t> </a:t>
            </a:r>
            <a:r>
              <a:rPr lang="en-US" sz="1600" b="1" dirty="0" err="1">
                <a:solidFill>
                  <a:srgbClr val="003300"/>
                </a:solidFill>
              </a:rPr>
              <a:t>mỗi</a:t>
            </a:r>
            <a:r>
              <a:rPr lang="en-US" sz="1600" b="1" dirty="0">
                <a:solidFill>
                  <a:srgbClr val="003300"/>
                </a:solidFill>
              </a:rPr>
              <a:t> </a:t>
            </a:r>
            <a:r>
              <a:rPr lang="en-US" sz="1600" b="1" dirty="0" err="1">
                <a:solidFill>
                  <a:srgbClr val="003300"/>
                </a:solidFill>
              </a:rPr>
              <a:t>ngày</a:t>
            </a:r>
            <a:endParaRPr lang="en-US" sz="1600" b="1" dirty="0">
              <a:solidFill>
                <a:srgbClr val="003300"/>
              </a:solidFill>
            </a:endParaRPr>
          </a:p>
          <a:p>
            <a:pPr marL="457200" indent="-457200">
              <a:defRPr/>
            </a:pPr>
            <a:r>
              <a:rPr lang="en-US" sz="1600" b="1" dirty="0">
                <a:solidFill>
                  <a:srgbClr val="003300"/>
                </a:solidFill>
              </a:rPr>
              <a:t>+) </a:t>
            </a:r>
            <a:r>
              <a:rPr lang="en-US" sz="1600" b="1" dirty="0" err="1">
                <a:solidFill>
                  <a:srgbClr val="003300"/>
                </a:solidFill>
              </a:rPr>
              <a:t>Thời</a:t>
            </a:r>
            <a:r>
              <a:rPr lang="en-US" sz="1600" b="1" dirty="0">
                <a:solidFill>
                  <a:srgbClr val="003300"/>
                </a:solidFill>
              </a:rPr>
              <a:t> </a:t>
            </a:r>
            <a:r>
              <a:rPr lang="en-US" sz="1600" b="1" dirty="0" err="1">
                <a:solidFill>
                  <a:srgbClr val="003300"/>
                </a:solidFill>
              </a:rPr>
              <a:t>gian</a:t>
            </a:r>
            <a:r>
              <a:rPr lang="en-US" sz="1600" b="1" dirty="0">
                <a:solidFill>
                  <a:srgbClr val="003300"/>
                </a:solidFill>
              </a:rPr>
              <a:t>   </a:t>
            </a:r>
          </a:p>
          <a:p>
            <a:pPr marL="457200" indent="-457200">
              <a:defRPr/>
            </a:pP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defRPr/>
            </a:pP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defRPr/>
            </a:pPr>
            <a:r>
              <a:rPr lang="en-US" sz="1600" b="1" dirty="0">
                <a:solidFill>
                  <a:srgbClr val="0000FF"/>
                </a:solidFill>
              </a:rPr>
              <a:t>+)  </a:t>
            </a:r>
            <a:r>
              <a:rPr lang="en-US" sz="1600" b="1" dirty="0" err="1">
                <a:solidFill>
                  <a:srgbClr val="0000FF"/>
                </a:solidFill>
              </a:rPr>
              <a:t>Kế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hoạch</a:t>
            </a:r>
            <a:r>
              <a:rPr lang="en-US" sz="1600" b="1" dirty="0">
                <a:solidFill>
                  <a:srgbClr val="0000FF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mỗi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ngày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/>
              <a:t>may </a:t>
            </a:r>
            <a:r>
              <a:rPr lang="en-US" sz="1600" b="1" dirty="0">
                <a:solidFill>
                  <a:srgbClr val="FF0000"/>
                </a:solidFill>
              </a:rPr>
              <a:t>55 </a:t>
            </a:r>
          </a:p>
          <a:p>
            <a:pPr marL="457200" indent="-457200">
              <a:defRPr/>
            </a:pPr>
            <a:r>
              <a:rPr lang="en-US" sz="1600" b="1" dirty="0" err="1">
                <a:solidFill>
                  <a:srgbClr val="FF0000"/>
                </a:solidFill>
              </a:rPr>
              <a:t>chiếc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áo</a:t>
            </a:r>
            <a:endParaRPr lang="en-US" sz="1600" b="1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r>
              <a:rPr lang="en-US" sz="1600" b="1" dirty="0">
                <a:solidFill>
                  <a:srgbClr val="0000FF"/>
                </a:solidFill>
              </a:rPr>
              <a:t>+) </a:t>
            </a:r>
            <a:r>
              <a:rPr lang="en-US" sz="1600" b="1" dirty="0" err="1">
                <a:solidFill>
                  <a:srgbClr val="0000FF"/>
                </a:solidFill>
              </a:rPr>
              <a:t>Thực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tế</a:t>
            </a:r>
            <a:r>
              <a:rPr lang="en-US" sz="1600" b="1" dirty="0">
                <a:solidFill>
                  <a:srgbClr val="0000FF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mỗi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ngày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/>
              <a:t>may </a:t>
            </a:r>
            <a:r>
              <a:rPr lang="en-US" sz="1600" b="1" dirty="0">
                <a:solidFill>
                  <a:srgbClr val="FF0000"/>
                </a:solidFill>
              </a:rPr>
              <a:t>60</a:t>
            </a:r>
            <a:r>
              <a:rPr lang="en-US" sz="1600" b="1" dirty="0"/>
              <a:t> </a:t>
            </a:r>
          </a:p>
          <a:p>
            <a:pPr marL="457200" indent="-457200">
              <a:defRPr/>
            </a:pPr>
            <a:r>
              <a:rPr lang="en-US" sz="1600" b="1" dirty="0" err="1">
                <a:solidFill>
                  <a:srgbClr val="FF0000"/>
                </a:solidFill>
              </a:rPr>
              <a:t>chiếc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áo</a:t>
            </a:r>
            <a:r>
              <a:rPr lang="en-US" sz="1600" b="1" dirty="0"/>
              <a:t>, </a:t>
            </a:r>
            <a:r>
              <a:rPr lang="en-US" sz="1600" b="1" dirty="0" err="1"/>
              <a:t>hoàn</a:t>
            </a:r>
            <a:r>
              <a:rPr lang="en-US" sz="1600" b="1" dirty="0"/>
              <a:t> </a:t>
            </a:r>
            <a:r>
              <a:rPr lang="en-US" sz="1600" b="1" dirty="0" err="1"/>
              <a:t>thành</a:t>
            </a:r>
            <a:r>
              <a:rPr lang="en-US" sz="1600" b="1" dirty="0"/>
              <a:t> </a:t>
            </a:r>
            <a:r>
              <a:rPr lang="en-US" sz="1600" b="1" dirty="0" err="1"/>
              <a:t>trước</a:t>
            </a:r>
            <a:r>
              <a:rPr lang="en-US" sz="1600" b="1" dirty="0"/>
              <a:t>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</a:p>
          <a:p>
            <a:pPr marL="457200" indent="-457200">
              <a:defRPr/>
            </a:pPr>
            <a:r>
              <a:rPr lang="en-US" sz="1600" b="1" dirty="0" err="1">
                <a:solidFill>
                  <a:srgbClr val="FF0000"/>
                </a:solidFill>
              </a:rPr>
              <a:t>ngày</a:t>
            </a:r>
            <a:r>
              <a:rPr lang="en-US" sz="1600" b="1" dirty="0"/>
              <a:t>, </a:t>
            </a:r>
            <a:r>
              <a:rPr lang="en-US" sz="1600" b="1" dirty="0" err="1"/>
              <a:t>làm</a:t>
            </a:r>
            <a:r>
              <a:rPr lang="en-US" sz="1600" b="1" dirty="0"/>
              <a:t> </a:t>
            </a:r>
            <a:r>
              <a:rPr lang="en-US" sz="1600" b="1" dirty="0" err="1"/>
              <a:t>vượt</a:t>
            </a:r>
            <a:r>
              <a:rPr lang="en-US" sz="1600" b="1" dirty="0"/>
              <a:t> mức</a:t>
            </a:r>
            <a:r>
              <a:rPr lang="en-US" sz="1600" b="1" dirty="0">
                <a:solidFill>
                  <a:srgbClr val="FF0000"/>
                </a:solidFill>
              </a:rPr>
              <a:t>15 </a:t>
            </a:r>
            <a:r>
              <a:rPr lang="en-US" sz="1600" b="1" dirty="0" err="1">
                <a:solidFill>
                  <a:srgbClr val="FF0000"/>
                </a:solidFill>
              </a:rPr>
              <a:t>chiếc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áo</a:t>
            </a:r>
            <a:endParaRPr lang="en-US" sz="1600" b="1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defRPr/>
            </a:pP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defRPr/>
            </a:pP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defRPr/>
            </a:pP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defRPr/>
            </a:pP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defRPr/>
            </a:pP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defRPr/>
            </a:pP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defRPr/>
            </a:pP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defRPr/>
            </a:pP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649683"/>
            <a:ext cx="7823200" cy="53244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u="sng" dirty="0" err="1">
                <a:solidFill>
                  <a:srgbClr val="CC0066"/>
                </a:solidFill>
              </a:rPr>
              <a:t>Giải</a:t>
            </a:r>
            <a:r>
              <a:rPr lang="en-US" sz="2000" b="1" u="sng" dirty="0">
                <a:solidFill>
                  <a:srgbClr val="CC0066"/>
                </a:solidFill>
              </a:rPr>
              <a:t>:</a:t>
            </a: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r>
              <a:rPr lang="en-US" sz="2000" b="1" dirty="0">
                <a:solidFill>
                  <a:srgbClr val="000099"/>
                </a:solidFill>
              </a:rPr>
              <a:t>       </a:t>
            </a: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  <a:p>
            <a:pPr marL="457200" indent="-457200">
              <a:defRPr/>
            </a:pPr>
            <a:endParaRPr lang="en-US" sz="2000" b="1" dirty="0">
              <a:solidFill>
                <a:srgbClr val="000099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203825" y="4219575"/>
            <a:ext cx="5257800" cy="19051"/>
          </a:xfrm>
          <a:prstGeom prst="line">
            <a:avLst/>
          </a:prstGeom>
          <a:ln w="762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0" y="1981201"/>
            <a:ext cx="50043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3300"/>
                </a:solidFill>
              </a:rPr>
              <a:t>+) </a:t>
            </a:r>
            <a:r>
              <a:rPr lang="en-US" b="1" dirty="0" err="1">
                <a:solidFill>
                  <a:srgbClr val="003300"/>
                </a:solidFill>
              </a:rPr>
              <a:t>Gọi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số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chiếc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áo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người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công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nhân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phải</a:t>
            </a:r>
            <a:r>
              <a:rPr lang="en-US" b="1" dirty="0">
                <a:solidFill>
                  <a:srgbClr val="003300"/>
                </a:solidFill>
              </a:rPr>
              <a:t> may </a:t>
            </a:r>
            <a:r>
              <a:rPr lang="en-US" b="1" dirty="0" err="1">
                <a:solidFill>
                  <a:srgbClr val="003300"/>
                </a:solidFill>
              </a:rPr>
              <a:t>theo</a:t>
            </a:r>
            <a:r>
              <a:rPr lang="en-US" b="1" dirty="0">
                <a:solidFill>
                  <a:srgbClr val="003300"/>
                </a:solidFill>
              </a:rPr>
              <a:t> </a:t>
            </a:r>
          </a:p>
          <a:p>
            <a:r>
              <a:rPr lang="en-US" b="1" dirty="0">
                <a:solidFill>
                  <a:srgbClr val="003300"/>
                </a:solidFill>
              </a:rPr>
              <a:t>    </a:t>
            </a:r>
            <a:r>
              <a:rPr lang="en-US" b="1" dirty="0" err="1">
                <a:solidFill>
                  <a:srgbClr val="003300"/>
                </a:solidFill>
              </a:rPr>
              <a:t>kế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hoạch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là</a:t>
            </a:r>
            <a:r>
              <a:rPr lang="en-US" b="1" dirty="0">
                <a:solidFill>
                  <a:srgbClr val="003300"/>
                </a:solidFill>
              </a:rPr>
              <a:t> x </a:t>
            </a:r>
            <a:r>
              <a:rPr lang="en-US" b="1" dirty="0">
                <a:solidFill>
                  <a:srgbClr val="CC0066"/>
                </a:solidFill>
              </a:rPr>
              <a:t>(</a:t>
            </a:r>
            <a:r>
              <a:rPr lang="en-US" b="1" dirty="0" err="1">
                <a:solidFill>
                  <a:srgbClr val="CC0066"/>
                </a:solidFill>
              </a:rPr>
              <a:t>chiếc</a:t>
            </a:r>
            <a:r>
              <a:rPr lang="en-US" b="1" dirty="0">
                <a:solidFill>
                  <a:srgbClr val="CC0066"/>
                </a:solidFill>
              </a:rPr>
              <a:t> </a:t>
            </a:r>
            <a:r>
              <a:rPr lang="en-US" b="1" dirty="0" err="1">
                <a:solidFill>
                  <a:srgbClr val="CC0066"/>
                </a:solidFill>
              </a:rPr>
              <a:t>áo</a:t>
            </a:r>
            <a:r>
              <a:rPr lang="en-US" b="1" dirty="0">
                <a:solidFill>
                  <a:srgbClr val="CC0066"/>
                </a:solidFill>
              </a:rPr>
              <a:t>) </a:t>
            </a:r>
            <a:r>
              <a:rPr lang="en-US" b="1" dirty="0">
                <a:solidFill>
                  <a:srgbClr val="003300"/>
                </a:solidFill>
              </a:rPr>
              <a:t>. </a:t>
            </a:r>
            <a:r>
              <a:rPr lang="en-US" b="1" dirty="0" err="1">
                <a:solidFill>
                  <a:srgbClr val="CC0066"/>
                </a:solidFill>
              </a:rPr>
              <a:t>Điều</a:t>
            </a:r>
            <a:r>
              <a:rPr lang="en-US" b="1" dirty="0">
                <a:solidFill>
                  <a:srgbClr val="CC0066"/>
                </a:solidFill>
              </a:rPr>
              <a:t> </a:t>
            </a:r>
            <a:r>
              <a:rPr lang="en-US" b="1" dirty="0" err="1">
                <a:solidFill>
                  <a:srgbClr val="CC0066"/>
                </a:solidFill>
              </a:rPr>
              <a:t>kiện</a:t>
            </a:r>
            <a:r>
              <a:rPr lang="en-US" b="1" dirty="0">
                <a:solidFill>
                  <a:srgbClr val="CC0066"/>
                </a:solidFill>
              </a:rPr>
              <a:t>: x </a:t>
            </a:r>
            <a:r>
              <a:rPr lang="en-US" b="1" dirty="0">
                <a:solidFill>
                  <a:srgbClr val="CC0066"/>
                </a:solidFill>
                <a:sym typeface="Symbol" pitchFamily="18" charset="2"/>
              </a:rPr>
              <a:t> N*</a:t>
            </a:r>
            <a:endParaRPr lang="en-US" b="1" dirty="0">
              <a:solidFill>
                <a:srgbClr val="CC0066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0" y="2590801"/>
            <a:ext cx="47242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3300"/>
                </a:solidFill>
              </a:rPr>
              <a:t>+) </a:t>
            </a:r>
            <a:r>
              <a:rPr lang="en-US" b="1" dirty="0">
                <a:solidFill>
                  <a:srgbClr val="0000FF"/>
                </a:solidFill>
              </a:rPr>
              <a:t>Theo </a:t>
            </a:r>
            <a:r>
              <a:rPr lang="en-US" b="1" dirty="0" err="1">
                <a:solidFill>
                  <a:srgbClr val="0000FF"/>
                </a:solidFill>
              </a:rPr>
              <a:t>kế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hoạch</a:t>
            </a:r>
            <a:r>
              <a:rPr lang="en-US" b="1" dirty="0">
                <a:solidFill>
                  <a:srgbClr val="0000FF"/>
                </a:solidFill>
              </a:rPr>
              <a:t>:</a:t>
            </a:r>
          </a:p>
          <a:p>
            <a:r>
              <a:rPr lang="en-US" b="1" dirty="0">
                <a:solidFill>
                  <a:srgbClr val="003300"/>
                </a:solidFill>
              </a:rPr>
              <a:t> - </a:t>
            </a:r>
            <a:r>
              <a:rPr lang="en-US" b="1" dirty="0" err="1">
                <a:solidFill>
                  <a:srgbClr val="003300"/>
                </a:solidFill>
              </a:rPr>
              <a:t>Mỗi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ngày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người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đó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làm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được</a:t>
            </a:r>
            <a:r>
              <a:rPr lang="en-US" b="1" dirty="0">
                <a:solidFill>
                  <a:srgbClr val="003300"/>
                </a:solidFill>
              </a:rPr>
              <a:t> 55 (</a:t>
            </a:r>
            <a:r>
              <a:rPr lang="en-US" b="1" dirty="0" err="1">
                <a:solidFill>
                  <a:srgbClr val="003300"/>
                </a:solidFill>
              </a:rPr>
              <a:t>chiếc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áo</a:t>
            </a:r>
            <a:r>
              <a:rPr lang="en-US" b="1" dirty="0">
                <a:solidFill>
                  <a:srgbClr val="003300"/>
                </a:solidFill>
              </a:rPr>
              <a:t>)</a:t>
            </a:r>
          </a:p>
          <a:p>
            <a:r>
              <a:rPr lang="en-US" b="1" dirty="0">
                <a:solidFill>
                  <a:srgbClr val="003300"/>
                </a:solidFill>
              </a:rPr>
              <a:t> - </a:t>
            </a:r>
            <a:r>
              <a:rPr lang="en-US" b="1" dirty="0" err="1">
                <a:solidFill>
                  <a:srgbClr val="003300"/>
                </a:solidFill>
              </a:rPr>
              <a:t>Thời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gian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người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đó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dự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định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làm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1" dirty="0" err="1">
                <a:solidFill>
                  <a:srgbClr val="003300"/>
                </a:solidFill>
              </a:rPr>
              <a:t>là</a:t>
            </a:r>
            <a:r>
              <a:rPr lang="en-US" b="1" dirty="0">
                <a:solidFill>
                  <a:srgbClr val="003300"/>
                </a:solidFill>
              </a:rPr>
              <a:t>:        (</a:t>
            </a:r>
            <a:r>
              <a:rPr lang="en-US" b="1" dirty="0" err="1">
                <a:solidFill>
                  <a:srgbClr val="003300"/>
                </a:solidFill>
              </a:rPr>
              <a:t>ngày</a:t>
            </a:r>
            <a:r>
              <a:rPr lang="en-US" b="1" dirty="0">
                <a:solidFill>
                  <a:srgbClr val="003300"/>
                </a:solidFill>
              </a:rPr>
              <a:t>)</a:t>
            </a:r>
            <a:endParaRPr lang="en-US" b="1" dirty="0">
              <a:solidFill>
                <a:srgbClr val="CC006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11261" y="3048000"/>
            <a:ext cx="1219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u="sng" dirty="0">
                <a:solidFill>
                  <a:srgbClr val="000099"/>
                </a:solidFill>
              </a:rPr>
              <a:t>x</a:t>
            </a:r>
          </a:p>
          <a:p>
            <a:pPr marL="457200" indent="-457200" algn="ctr">
              <a:defRPr/>
            </a:pPr>
            <a:r>
              <a:rPr lang="en-US" sz="1600" b="1" dirty="0">
                <a:solidFill>
                  <a:srgbClr val="000099"/>
                </a:solidFill>
              </a:rPr>
              <a:t>55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0" y="3533775"/>
            <a:ext cx="51732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00"/>
                </a:solidFill>
              </a:rPr>
              <a:t>+) </a:t>
            </a:r>
            <a:r>
              <a:rPr lang="en-US" b="1">
                <a:solidFill>
                  <a:srgbClr val="0000FF"/>
                </a:solidFill>
              </a:rPr>
              <a:t>Thực tế:  </a:t>
            </a:r>
          </a:p>
          <a:p>
            <a:r>
              <a:rPr lang="en-US" b="1">
                <a:solidFill>
                  <a:srgbClr val="003300"/>
                </a:solidFill>
              </a:rPr>
              <a:t>  - Mỗi ngày người đó làm được 60 (chiếc)</a:t>
            </a:r>
          </a:p>
          <a:p>
            <a:r>
              <a:rPr lang="en-US" b="1">
                <a:solidFill>
                  <a:srgbClr val="003300"/>
                </a:solidFill>
              </a:rPr>
              <a:t>  - Số chiếc áo người đó đã làm được là x + 15(chiếc)</a:t>
            </a:r>
          </a:p>
          <a:p>
            <a:r>
              <a:rPr lang="en-US" b="1">
                <a:solidFill>
                  <a:srgbClr val="003300"/>
                </a:solidFill>
              </a:rPr>
              <a:t>  - Thời gian người đó đã làm là:           (ngày)</a:t>
            </a:r>
            <a:endParaRPr lang="en-US" b="1">
              <a:solidFill>
                <a:srgbClr val="CC0066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749233" y="4265553"/>
            <a:ext cx="1282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</a:rPr>
              <a:t>x + 15</a:t>
            </a:r>
          </a:p>
          <a:p>
            <a:pPr algn="ctr"/>
            <a:r>
              <a:rPr lang="en-US" sz="1600" b="1" dirty="0">
                <a:solidFill>
                  <a:srgbClr val="000099"/>
                </a:solidFill>
              </a:rPr>
              <a:t>  60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" y="4724401"/>
            <a:ext cx="47296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00"/>
                </a:solidFill>
              </a:rPr>
              <a:t>+) Theo đề bài người công nhân đã hoàn thành </a:t>
            </a:r>
          </a:p>
          <a:p>
            <a:r>
              <a:rPr lang="en-US" b="1">
                <a:solidFill>
                  <a:srgbClr val="003300"/>
                </a:solidFill>
              </a:rPr>
              <a:t>kế hoạch trước 2 ngày nên ta có phương trình:</a:t>
            </a: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7112000" y="4648200"/>
          <a:ext cx="5080000" cy="1569583"/>
        </p:xfrm>
        <a:graphic>
          <a:graphicData uri="http://schemas.openxmlformats.org/drawingml/2006/table">
            <a:tbl>
              <a:tblPr/>
              <a:tblGrid>
                <a:gridCol w="1117600"/>
                <a:gridCol w="1320800"/>
                <a:gridCol w="1524000"/>
                <a:gridCol w="1117600"/>
              </a:tblGrid>
              <a:tr h="365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mỗi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3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 hoạch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Thực tế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3200" algn="ctr"/>
                        </a:tabLst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8534400" y="5029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000" b="1">
                <a:solidFill>
                  <a:srgbClr val="003300"/>
                </a:solidFill>
              </a:rPr>
              <a:t>x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8229600" y="5715000"/>
            <a:ext cx="132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000" b="1">
                <a:solidFill>
                  <a:srgbClr val="003300"/>
                </a:solidFill>
              </a:rPr>
              <a:t>x + 15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9956800" y="5029200"/>
            <a:ext cx="81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000" b="1">
                <a:solidFill>
                  <a:srgbClr val="003300"/>
                </a:solidFill>
              </a:rPr>
              <a:t>55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1176000" y="4953001"/>
            <a:ext cx="81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000" b="1" u="sng">
                <a:solidFill>
                  <a:srgbClr val="CC0066"/>
                </a:solidFill>
              </a:rPr>
              <a:t>x</a:t>
            </a:r>
          </a:p>
          <a:p>
            <a:pPr marL="457200" indent="-457200" algn="ctr"/>
            <a:r>
              <a:rPr lang="en-US" sz="2000" b="1">
                <a:solidFill>
                  <a:srgbClr val="CC0066"/>
                </a:solidFill>
              </a:rPr>
              <a:t>55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9855200" y="5695950"/>
            <a:ext cx="81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000" b="1">
                <a:solidFill>
                  <a:srgbClr val="003300"/>
                </a:solidFill>
              </a:rPr>
              <a:t>60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1074400" y="5616576"/>
            <a:ext cx="111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000" b="1" u="sng">
                <a:solidFill>
                  <a:srgbClr val="CC0066"/>
                </a:solidFill>
              </a:rPr>
              <a:t>x+15</a:t>
            </a:r>
          </a:p>
          <a:p>
            <a:pPr marL="457200" indent="-457200" algn="ctr"/>
            <a:r>
              <a:rPr lang="en-US" sz="2000" b="1">
                <a:solidFill>
                  <a:srgbClr val="CC0066"/>
                </a:solidFill>
              </a:rPr>
              <a:t>60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7823200" y="6149539"/>
            <a:ext cx="3759200" cy="742963"/>
            <a:chOff x="9525000" y="4972288"/>
            <a:chExt cx="2743200" cy="879719"/>
          </a:xfrm>
        </p:grpSpPr>
        <p:sp>
          <p:nvSpPr>
            <p:cNvPr id="15413" name="TextBox 40"/>
            <p:cNvSpPr txBox="1">
              <a:spLocks noChangeArrowheads="1"/>
            </p:cNvSpPr>
            <p:nvPr/>
          </p:nvSpPr>
          <p:spPr bwMode="auto">
            <a:xfrm>
              <a:off x="9525000" y="5181600"/>
              <a:ext cx="2743200" cy="474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/>
              <a:r>
                <a:rPr lang="en-US" sz="2000" b="1">
                  <a:solidFill>
                    <a:srgbClr val="CC0066"/>
                  </a:solidFill>
                </a:rPr>
                <a:t>PT:        -             = 2 </a:t>
              </a:r>
            </a:p>
          </p:txBody>
        </p:sp>
        <p:sp>
          <p:nvSpPr>
            <p:cNvPr id="15414" name="TextBox 41"/>
            <p:cNvSpPr txBox="1">
              <a:spLocks noChangeArrowheads="1"/>
            </p:cNvSpPr>
            <p:nvPr/>
          </p:nvSpPr>
          <p:spPr bwMode="auto">
            <a:xfrm>
              <a:off x="9629683" y="4972288"/>
              <a:ext cx="609600" cy="838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ctr"/>
              <a:r>
                <a:rPr lang="en-US" sz="2000" b="1" u="sng" dirty="0">
                  <a:solidFill>
                    <a:srgbClr val="CC0066"/>
                  </a:solidFill>
                </a:rPr>
                <a:t>x</a:t>
              </a:r>
            </a:p>
            <a:p>
              <a:pPr marL="457200" indent="-457200" algn="ctr"/>
              <a:r>
                <a:rPr lang="en-US" sz="2000" b="1" dirty="0">
                  <a:solidFill>
                    <a:srgbClr val="CC0066"/>
                  </a:solidFill>
                </a:rPr>
                <a:t>55</a:t>
              </a:r>
            </a:p>
          </p:txBody>
        </p:sp>
        <p:sp>
          <p:nvSpPr>
            <p:cNvPr id="15415" name="TextBox 42"/>
            <p:cNvSpPr txBox="1">
              <a:spLocks noChangeArrowheads="1"/>
            </p:cNvSpPr>
            <p:nvPr/>
          </p:nvSpPr>
          <p:spPr bwMode="auto">
            <a:xfrm>
              <a:off x="10069980" y="5013135"/>
              <a:ext cx="838200" cy="838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ctr"/>
              <a:r>
                <a:rPr lang="en-US" sz="2000" b="1" u="sng" dirty="0">
                  <a:solidFill>
                    <a:srgbClr val="CC0066"/>
                  </a:solidFill>
                </a:rPr>
                <a:t>x+15</a:t>
              </a:r>
            </a:p>
            <a:p>
              <a:pPr marL="457200" indent="-457200" algn="ctr"/>
              <a:r>
                <a:rPr lang="en-US" sz="2000" b="1" dirty="0">
                  <a:solidFill>
                    <a:srgbClr val="CC0066"/>
                  </a:solidFill>
                </a:rPr>
                <a:t>60</a:t>
              </a:r>
            </a:p>
          </p:txBody>
        </p:sp>
      </p:grp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438400" y="5345114"/>
            <a:ext cx="426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b="1">
                <a:solidFill>
                  <a:srgbClr val="000099"/>
                </a:solidFill>
                <a:sym typeface="Wingdings" pitchFamily="2" charset="2"/>
              </a:rPr>
              <a:t>12x – 11(x + 15) = 2 . 660</a:t>
            </a:r>
            <a:endParaRPr lang="en-US" b="1">
              <a:solidFill>
                <a:srgbClr val="003300"/>
              </a:solidFill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438400" y="5638800"/>
            <a:ext cx="426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b="1">
                <a:solidFill>
                  <a:srgbClr val="000099"/>
                </a:solidFill>
                <a:sym typeface="Wingdings" pitchFamily="2" charset="2"/>
              </a:rPr>
              <a:t>12x – 11x - 165 = 1320</a:t>
            </a:r>
            <a:endParaRPr lang="en-US" b="1">
              <a:solidFill>
                <a:srgbClr val="003300"/>
              </a:solidFill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438400" y="5867400"/>
            <a:ext cx="426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b="1">
                <a:solidFill>
                  <a:srgbClr val="000099"/>
                </a:solidFill>
                <a:sym typeface="Wingdings" pitchFamily="2" charset="2"/>
              </a:rPr>
              <a:t> 12x – 11x  = 1320 + 165</a:t>
            </a:r>
            <a:endParaRPr lang="en-US" b="1">
              <a:solidFill>
                <a:srgbClr val="003300"/>
              </a:solidFill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438400" y="6107114"/>
            <a:ext cx="497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b="1">
                <a:solidFill>
                  <a:srgbClr val="000099"/>
                </a:solidFill>
                <a:sym typeface="Wingdings" pitchFamily="2" charset="2"/>
              </a:rPr>
              <a:t> x = 1485 </a:t>
            </a:r>
            <a:r>
              <a:rPr lang="en-US" b="1">
                <a:solidFill>
                  <a:srgbClr val="CC0066"/>
                </a:solidFill>
                <a:sym typeface="Wingdings" pitchFamily="2" charset="2"/>
              </a:rPr>
              <a:t>(thỏa mãn điều kiện)</a:t>
            </a:r>
            <a:endParaRPr lang="en-US" b="1">
              <a:solidFill>
                <a:srgbClr val="003300"/>
              </a:solidFill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-78317" y="6348414"/>
            <a:ext cx="77999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1600" b="1">
                <a:solidFill>
                  <a:srgbClr val="003300"/>
                </a:solidFill>
                <a:sym typeface="Wingdings" pitchFamily="2" charset="2"/>
              </a:rPr>
              <a:t>Vậy số chiếc áo người công nhân đó phải làm theo kế hoạch là </a:t>
            </a:r>
            <a:r>
              <a:rPr lang="en-US" sz="1600" b="1">
                <a:solidFill>
                  <a:srgbClr val="CC0066"/>
                </a:solidFill>
                <a:sym typeface="Wingdings" pitchFamily="2" charset="2"/>
              </a:rPr>
              <a:t>1485</a:t>
            </a:r>
            <a:r>
              <a:rPr lang="en-US" sz="1600" b="1">
                <a:solidFill>
                  <a:srgbClr val="003300"/>
                </a:solidFill>
                <a:sym typeface="Wingdings" pitchFamily="2" charset="2"/>
              </a:rPr>
              <a:t> (chiếc áo)</a:t>
            </a:r>
            <a:endParaRPr lang="en-US" sz="1600" b="1">
              <a:solidFill>
                <a:srgbClr val="003300"/>
              </a:solidFill>
            </a:endParaRP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-238664" y="5257801"/>
            <a:ext cx="3759200" cy="699879"/>
            <a:chOff x="9525000" y="5023260"/>
            <a:chExt cx="2743200" cy="829764"/>
          </a:xfrm>
        </p:grpSpPr>
        <p:sp>
          <p:nvSpPr>
            <p:cNvPr id="15410" name="TextBox 34"/>
            <p:cNvSpPr txBox="1">
              <a:spLocks noChangeArrowheads="1"/>
            </p:cNvSpPr>
            <p:nvPr/>
          </p:nvSpPr>
          <p:spPr bwMode="auto">
            <a:xfrm>
              <a:off x="9525000" y="5181600"/>
              <a:ext cx="2743200" cy="437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/>
              <a:r>
                <a:rPr lang="en-US" b="1" dirty="0">
                  <a:solidFill>
                    <a:srgbClr val="CC0066"/>
                  </a:solidFill>
                </a:rPr>
                <a:t>               -             = 2 </a:t>
              </a:r>
            </a:p>
          </p:txBody>
        </p:sp>
        <p:sp>
          <p:nvSpPr>
            <p:cNvPr id="15411" name="TextBox 37"/>
            <p:cNvSpPr txBox="1">
              <a:spLocks noChangeArrowheads="1"/>
            </p:cNvSpPr>
            <p:nvPr/>
          </p:nvSpPr>
          <p:spPr bwMode="auto">
            <a:xfrm>
              <a:off x="9665043" y="5023260"/>
              <a:ext cx="609600" cy="765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ctr"/>
              <a:r>
                <a:rPr lang="en-US" b="1" u="sng" dirty="0">
                  <a:solidFill>
                    <a:srgbClr val="CC0066"/>
                  </a:solidFill>
                </a:rPr>
                <a:t>x</a:t>
              </a:r>
            </a:p>
            <a:p>
              <a:pPr marL="457200" indent="-457200" algn="ctr"/>
              <a:r>
                <a:rPr lang="en-US" b="1" dirty="0">
                  <a:solidFill>
                    <a:srgbClr val="CC0066"/>
                  </a:solidFill>
                </a:rPr>
                <a:t>55</a:t>
              </a:r>
            </a:p>
          </p:txBody>
        </p:sp>
        <p:sp>
          <p:nvSpPr>
            <p:cNvPr id="15412" name="TextBox 44"/>
            <p:cNvSpPr txBox="1">
              <a:spLocks noChangeArrowheads="1"/>
            </p:cNvSpPr>
            <p:nvPr/>
          </p:nvSpPr>
          <p:spPr bwMode="auto">
            <a:xfrm>
              <a:off x="9996422" y="5087096"/>
              <a:ext cx="838200" cy="765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ctr"/>
              <a:r>
                <a:rPr lang="en-US" b="1" u="sng" dirty="0">
                  <a:solidFill>
                    <a:srgbClr val="CC0066"/>
                  </a:solidFill>
                </a:rPr>
                <a:t>x+15</a:t>
              </a:r>
            </a:p>
            <a:p>
              <a:pPr marL="457200" indent="-457200" algn="ctr"/>
              <a:r>
                <a:rPr lang="en-US" b="1" dirty="0">
                  <a:solidFill>
                    <a:srgbClr val="CC0066"/>
                  </a:solidFill>
                </a:rPr>
                <a:t>60</a:t>
              </a:r>
            </a:p>
          </p:txBody>
        </p:sp>
      </p:grpSp>
      <p:sp>
        <p:nvSpPr>
          <p:cNvPr id="15407" name="Rectangle 31"/>
          <p:cNvSpPr>
            <a:spLocks noChangeArrowheads="1"/>
          </p:cNvSpPr>
          <p:nvPr/>
        </p:nvSpPr>
        <p:spPr bwMode="auto">
          <a:xfrm>
            <a:off x="8119147" y="1535114"/>
            <a:ext cx="11416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u="sng">
                <a:solidFill>
                  <a:srgbClr val="CC0066"/>
                </a:solidFill>
              </a:rPr>
              <a:t>Phân tích:</a:t>
            </a:r>
          </a:p>
        </p:txBody>
      </p:sp>
      <p:sp>
        <p:nvSpPr>
          <p:cNvPr id="15408" name="Rectangle 34"/>
          <p:cNvSpPr>
            <a:spLocks noChangeArrowheads="1"/>
          </p:cNvSpPr>
          <p:nvPr/>
        </p:nvSpPr>
        <p:spPr bwMode="auto">
          <a:xfrm>
            <a:off x="7924801" y="1828801"/>
            <a:ext cx="166103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700" b="1" u="sng">
                <a:solidFill>
                  <a:srgbClr val="000099"/>
                </a:solidFill>
              </a:rPr>
              <a:t>- Các đại lượng</a:t>
            </a:r>
            <a:r>
              <a:rPr lang="en-US" sz="1700" b="1">
                <a:solidFill>
                  <a:srgbClr val="000099"/>
                </a:solidFill>
              </a:rPr>
              <a:t>: </a:t>
            </a:r>
          </a:p>
        </p:txBody>
      </p:sp>
      <p:sp>
        <p:nvSpPr>
          <p:cNvPr id="15409" name="Rectangle 37"/>
          <p:cNvSpPr>
            <a:spLocks noChangeArrowheads="1"/>
          </p:cNvSpPr>
          <p:nvPr/>
        </p:nvSpPr>
        <p:spPr bwMode="auto">
          <a:xfrm>
            <a:off x="7924800" y="2819400"/>
            <a:ext cx="426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1700" b="1" u="sng">
                <a:solidFill>
                  <a:srgbClr val="000099"/>
                </a:solidFill>
              </a:rPr>
              <a:t>-Mối quan hệ giữa các đại </a:t>
            </a:r>
          </a:p>
          <a:p>
            <a:pPr marL="457200" indent="-457200"/>
            <a:r>
              <a:rPr lang="en-US" sz="1700" b="1" u="sng">
                <a:solidFill>
                  <a:srgbClr val="000099"/>
                </a:solidFill>
              </a:rPr>
              <a:t>lượng: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280"/>
                            </p:stCondLst>
                            <p:childTnLst>
                              <p:par>
                                <p:cTn id="7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8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880"/>
                            </p:stCondLst>
                            <p:childTnLst>
                              <p:par>
                                <p:cTn id="9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 autoUpdateAnimBg="0"/>
      <p:bldP spid="25" grpId="0" autoUpdateAnimBg="0"/>
      <p:bldP spid="26" grpId="0"/>
      <p:bldP spid="28" grpId="0"/>
      <p:bldP spid="30" grpId="0"/>
      <p:bldP spid="33" grpId="0"/>
      <p:bldP spid="34" grpId="0" autoUpdateAnimBg="0"/>
      <p:bldP spid="47" grpId="0" autoUpdateAnimBg="0"/>
      <p:bldP spid="49" grpId="0" autoUpdateAnimBg="0"/>
      <p:bldP spid="36" grpId="0" autoUpdateAnimBg="0"/>
      <p:bldP spid="37" grpId="0" autoUpdateAnimBg="0"/>
      <p:bldP spid="39" grpId="0" autoUpdateAnimBg="0"/>
      <p:bldP spid="40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10668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sz="24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45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(SGK/31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Do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20%.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03" name="Text Box 50"/>
          <p:cNvSpPr txBox="1">
            <a:spLocks noChangeArrowheads="1"/>
          </p:cNvSpPr>
          <p:nvPr/>
        </p:nvSpPr>
        <p:spPr bwMode="auto">
          <a:xfrm>
            <a:off x="2743200" y="3505201"/>
            <a:ext cx="8432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33220" name="Group 100"/>
          <p:cNvGraphicFramePr>
            <a:graphicFrameLocks noGrp="1"/>
          </p:cNvGraphicFramePr>
          <p:nvPr/>
        </p:nvGraphicFramePr>
        <p:xfrm>
          <a:off x="1312333" y="2895600"/>
          <a:ext cx="9152467" cy="2029968"/>
        </p:xfrm>
        <a:graphic>
          <a:graphicData uri="http://schemas.openxmlformats.org/drawingml/2006/table">
            <a:tbl>
              <a:tblPr/>
              <a:tblGrid>
                <a:gridCol w="2510367"/>
                <a:gridCol w="2599267"/>
                <a:gridCol w="1754717"/>
                <a:gridCol w="2288116"/>
              </a:tblGrid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Số tấm thảm dệt trong 1ngày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Số ngày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Số tấm thảm dệt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Hợp đồng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Thực tế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6" name="Text Box 73"/>
          <p:cNvSpPr txBox="1">
            <a:spLocks noChangeArrowheads="1"/>
          </p:cNvSpPr>
          <p:nvPr/>
        </p:nvSpPr>
        <p:spPr bwMode="auto">
          <a:xfrm>
            <a:off x="4097867" y="4302126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/>
          </a:p>
        </p:txBody>
      </p:sp>
      <p:sp>
        <p:nvSpPr>
          <p:cNvPr id="133194" name="Text Box 74"/>
          <p:cNvSpPr txBox="1">
            <a:spLocks noChangeArrowheads="1"/>
          </p:cNvSpPr>
          <p:nvPr/>
        </p:nvSpPr>
        <p:spPr bwMode="auto">
          <a:xfrm>
            <a:off x="1291087" y="4918494"/>
            <a:ext cx="345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(x </a:t>
            </a:r>
            <a:r>
              <a:rPr lang="en-US" sz="2000" dirty="0" err="1"/>
              <a:t>nguyên</a:t>
            </a:r>
            <a:r>
              <a:rPr lang="en-US" sz="2000" dirty="0"/>
              <a:t> </a:t>
            </a:r>
            <a:r>
              <a:rPr lang="en-US" sz="2000" dirty="0" err="1"/>
              <a:t>dương</a:t>
            </a:r>
            <a:r>
              <a:rPr lang="en-US" sz="2000" dirty="0"/>
              <a:t>)</a:t>
            </a:r>
          </a:p>
        </p:txBody>
      </p:sp>
      <p:sp>
        <p:nvSpPr>
          <p:cNvPr id="133195" name="Text Box 75"/>
          <p:cNvSpPr txBox="1">
            <a:spLocks noChangeArrowheads="1"/>
          </p:cNvSpPr>
          <p:nvPr/>
        </p:nvSpPr>
        <p:spPr bwMode="auto">
          <a:xfrm>
            <a:off x="8801100" y="3517901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133198" name="Text Box 78"/>
          <p:cNvSpPr txBox="1">
            <a:spLocks noChangeArrowheads="1"/>
          </p:cNvSpPr>
          <p:nvPr/>
        </p:nvSpPr>
        <p:spPr bwMode="auto">
          <a:xfrm>
            <a:off x="8678333" y="4222751"/>
            <a:ext cx="117686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x +24 </a:t>
            </a:r>
          </a:p>
        </p:txBody>
      </p:sp>
      <p:graphicFrame>
        <p:nvGraphicFramePr>
          <p:cNvPr id="133215" name="Object 95"/>
          <p:cNvGraphicFramePr>
            <a:graphicFrameLocks noChangeAspect="1"/>
          </p:cNvGraphicFramePr>
          <p:nvPr>
            <p:ph/>
          </p:nvPr>
        </p:nvGraphicFramePr>
        <p:xfrm>
          <a:off x="4775201" y="3492501"/>
          <a:ext cx="548217" cy="708025"/>
        </p:xfrm>
        <a:graphic>
          <a:graphicData uri="http://schemas.openxmlformats.org/presentationml/2006/ole">
            <p:oleObj spid="_x0000_s24578" name="Equation" r:id="rId3" imgW="228600" imgH="393480" progId="Equation.DSMT4">
              <p:embed/>
            </p:oleObj>
          </a:graphicData>
        </a:graphic>
      </p:graphicFrame>
      <p:graphicFrame>
        <p:nvGraphicFramePr>
          <p:cNvPr id="133221" name="Object 101"/>
          <p:cNvGraphicFramePr>
            <a:graphicFrameLocks noChangeAspect="1"/>
          </p:cNvGraphicFramePr>
          <p:nvPr/>
        </p:nvGraphicFramePr>
        <p:xfrm>
          <a:off x="4578352" y="4235451"/>
          <a:ext cx="944033" cy="708025"/>
        </p:xfrm>
        <a:graphic>
          <a:graphicData uri="http://schemas.openxmlformats.org/presentationml/2006/ole">
            <p:oleObj spid="_x0000_s24579" name="Equation" r:id="rId4" imgW="393480" imgH="393480" progId="Equation.DSMT4">
              <p:embed/>
            </p:oleObj>
          </a:graphicData>
        </a:graphic>
      </p:graphicFrame>
      <p:graphicFrame>
        <p:nvGraphicFramePr>
          <p:cNvPr id="133225" name="Object 105"/>
          <p:cNvGraphicFramePr>
            <a:graphicFrameLocks noChangeAspect="1"/>
          </p:cNvGraphicFramePr>
          <p:nvPr/>
        </p:nvGraphicFramePr>
        <p:xfrm>
          <a:off x="3860800" y="5334001"/>
          <a:ext cx="3166533" cy="708025"/>
        </p:xfrm>
        <a:graphic>
          <a:graphicData uri="http://schemas.openxmlformats.org/presentationml/2006/ole">
            <p:oleObj spid="_x0000_s24580" name="Equation" r:id="rId5" imgW="1320480" imgH="393480" progId="Equation.DSMT4">
              <p:embed/>
            </p:oleObj>
          </a:graphicData>
        </a:graphic>
      </p:graphicFrame>
      <p:graphicFrame>
        <p:nvGraphicFramePr>
          <p:cNvPr id="133226" name="Object 106"/>
          <p:cNvGraphicFramePr>
            <a:graphicFrameLocks noChangeAspect="1"/>
          </p:cNvGraphicFramePr>
          <p:nvPr/>
        </p:nvGraphicFramePr>
        <p:xfrm>
          <a:off x="7315201" y="5334001"/>
          <a:ext cx="2891367" cy="708025"/>
        </p:xfrm>
        <a:graphic>
          <a:graphicData uri="http://schemas.openxmlformats.org/presentationml/2006/ole">
            <p:oleObj spid="_x0000_s24581" name="Equation" r:id="rId6" imgW="1206360" imgH="393480" progId="Equation.DSMT4">
              <p:embed/>
            </p:oleObj>
          </a:graphicData>
        </a:graphic>
      </p:graphicFrame>
      <p:sp>
        <p:nvSpPr>
          <p:cNvPr id="133227" name="Text Box 107"/>
          <p:cNvSpPr txBox="1">
            <a:spLocks noChangeArrowheads="1"/>
          </p:cNvSpPr>
          <p:nvPr/>
        </p:nvSpPr>
        <p:spPr bwMode="auto">
          <a:xfrm>
            <a:off x="914400" y="5410201"/>
            <a:ext cx="3759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 có PT: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3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3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3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/>
      <p:bldP spid="133194" grpId="0"/>
      <p:bldP spid="133195" grpId="0"/>
      <p:bldP spid="133198" grpId="0"/>
      <p:bldP spid="1332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1" y="59278"/>
            <a:ext cx="12192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2: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46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(SGK/Tr.31)</a:t>
            </a:r>
            <a:b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</a:b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lái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ô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tô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dự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B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tốc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48 km/h.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Nhưng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giờ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tốc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ấy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, ô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tô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hoả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chắn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10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phút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. Do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kịp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B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tốc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thêm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6 km/h.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quãng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AB.</a:t>
            </a: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7997422" y="3530553"/>
            <a:ext cx="2295525" cy="1331913"/>
            <a:chOff x="3336" y="2886"/>
            <a:chExt cx="1446" cy="839"/>
          </a:xfrm>
        </p:grpSpPr>
        <p:pic>
          <p:nvPicPr>
            <p:cNvPr id="9" name="Picture 4" descr="TN0021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015598" flipH="1">
              <a:off x="3771" y="3187"/>
              <a:ext cx="55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 descr="TN0021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015598" flipH="1">
              <a:off x="4230" y="3504"/>
              <a:ext cx="55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141621">
              <a:off x="3336" y="2886"/>
              <a:ext cx="55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5838422" y="2066878"/>
            <a:ext cx="419100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6838547" y="2539953"/>
            <a:ext cx="1266825" cy="847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6371822" y="2568528"/>
            <a:ext cx="1219200" cy="838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3241272" y="2951116"/>
            <a:ext cx="8226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" name="Picture 12" descr="TN00253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1822" y="2597103"/>
            <a:ext cx="8382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3095222" y="2997153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11172422" y="3009853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6295622" y="2997153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3387322" y="2263728"/>
            <a:ext cx="1079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0000CC"/>
                </a:solidFill>
                <a:latin typeface="Times New Roman" panose="02020603050405020304" pitchFamily="18" charset="0"/>
              </a:rPr>
              <a:t>48 km/h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448022" y="2263728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0000CC"/>
                </a:solidFill>
                <a:latin typeface="Times New Roman" panose="02020603050405020304" pitchFamily="18" charset="0"/>
              </a:rPr>
              <a:t>48 km/h + 6 km/h</a:t>
            </a: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4390622" y="2465341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Times New Roman" panose="02020603050405020304" pitchFamily="18" charset="0"/>
              </a:rPr>
              <a:t>1 giờ</a:t>
            </a:r>
          </a:p>
        </p:txBody>
      </p:sp>
      <p:sp>
        <p:nvSpPr>
          <p:cNvPr id="24" name="AutoShape 33"/>
          <p:cNvSpPr>
            <a:spLocks/>
          </p:cNvSpPr>
          <p:nvPr/>
        </p:nvSpPr>
        <p:spPr bwMode="auto">
          <a:xfrm>
            <a:off x="5673322" y="2120853"/>
            <a:ext cx="787400" cy="365125"/>
          </a:xfrm>
          <a:prstGeom prst="borderCallout3">
            <a:avLst>
              <a:gd name="adj1" fmla="val 31306"/>
              <a:gd name="adj2" fmla="val -9676"/>
              <a:gd name="adj3" fmla="val 31306"/>
              <a:gd name="adj4" fmla="val -22782"/>
              <a:gd name="adj5" fmla="val 96523"/>
              <a:gd name="adj6" fmla="val -22782"/>
              <a:gd name="adj7" fmla="val 219130"/>
              <a:gd name="adj8" fmla="val 111292"/>
            </a:avLst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400">
                <a:solidFill>
                  <a:srgbClr val="0000CC"/>
                </a:solidFill>
                <a:latin typeface="Times New Roman" panose="02020603050405020304" pitchFamily="18" charset="0"/>
              </a:rPr>
              <a:t>10 phút </a:t>
            </a:r>
          </a:p>
        </p:txBody>
      </p:sp>
      <p:sp>
        <p:nvSpPr>
          <p:cNvPr id="25" name="Oval 34"/>
          <p:cNvSpPr>
            <a:spLocks noChangeArrowheads="1"/>
          </p:cNvSpPr>
          <p:nvPr/>
        </p:nvSpPr>
        <p:spPr bwMode="auto">
          <a:xfrm>
            <a:off x="6481360" y="2887616"/>
            <a:ext cx="92075" cy="92075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0000CC"/>
              </a:solidFill>
              <a:latin typeface=".VnTime" panose="020B7200000000000000" pitchFamily="34" charset="0"/>
            </a:endParaRPr>
          </a:p>
        </p:txBody>
      </p:sp>
      <p:sp>
        <p:nvSpPr>
          <p:cNvPr id="28" name="Line 91"/>
          <p:cNvSpPr>
            <a:spLocks noChangeShapeType="1"/>
          </p:cNvSpPr>
          <p:nvPr/>
        </p:nvSpPr>
        <p:spPr bwMode="auto">
          <a:xfrm>
            <a:off x="3247622" y="2295478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92"/>
          <p:cNvSpPr>
            <a:spLocks noChangeShapeType="1"/>
          </p:cNvSpPr>
          <p:nvPr/>
        </p:nvSpPr>
        <p:spPr bwMode="auto">
          <a:xfrm>
            <a:off x="6536922" y="2295478"/>
            <a:ext cx="1358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519706" y="52897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8758479" y="3945272"/>
            <a:ext cx="43180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i="1">
                <a:latin typeface="Times New Roman" panose="02020603050405020304" pitchFamily="18" charset="0"/>
              </a:rPr>
              <a:t>x</a:t>
            </a:r>
            <a:r>
              <a:rPr lang="en-US"/>
              <a:t>	</a:t>
            </a:r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5184141" y="4131346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48</a:t>
            </a:r>
          </a:p>
        </p:txBody>
      </p:sp>
      <p:graphicFrame>
        <p:nvGraphicFramePr>
          <p:cNvPr id="34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301053"/>
              </p:ext>
            </p:extLst>
          </p:nvPr>
        </p:nvGraphicFramePr>
        <p:xfrm>
          <a:off x="6823193" y="3971008"/>
          <a:ext cx="1150938" cy="839787"/>
        </p:xfrm>
        <a:graphic>
          <a:graphicData uri="http://schemas.openxmlformats.org/presentationml/2006/ole">
            <p:oleObj spid="_x0000_s2079" name="Equation" r:id="rId6" imgW="253890" imgH="431613" progId="Equation.3">
              <p:embed/>
            </p:oleObj>
          </a:graphicData>
        </a:graphic>
      </p:graphicFrame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5200075" y="4841395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48</a:t>
            </a: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8664329" y="4848260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48</a:t>
            </a:r>
          </a:p>
        </p:txBody>
      </p:sp>
      <p:graphicFrame>
        <p:nvGraphicFramePr>
          <p:cNvPr id="37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75521289"/>
              </p:ext>
            </p:extLst>
          </p:nvPr>
        </p:nvGraphicFramePr>
        <p:xfrm>
          <a:off x="6999645" y="5402724"/>
          <a:ext cx="762000" cy="742889"/>
        </p:xfrm>
        <a:graphic>
          <a:graphicData uri="http://schemas.openxmlformats.org/presentationml/2006/ole">
            <p:oleObj spid="_x0000_s2080" name="Equation" r:id="rId7" imgW="152334" imgH="393529" progId="Equation.3">
              <p:embed/>
            </p:oleObj>
          </a:graphicData>
        </a:graphic>
      </p:graphicFrame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4962927" y="6071222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  54</a:t>
            </a: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8370649" y="6043442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i="1" dirty="0">
                <a:latin typeface="Times New Roman" panose="02020603050405020304" pitchFamily="18" charset="0"/>
              </a:rPr>
              <a:t>x</a:t>
            </a:r>
            <a:r>
              <a:rPr lang="en-US" sz="2800" i="1" dirty="0">
                <a:latin typeface="Times New Roman" panose="02020603050405020304" pitchFamily="18" charset="0"/>
              </a:rPr>
              <a:t>-48</a:t>
            </a:r>
          </a:p>
        </p:txBody>
      </p:sp>
      <p:graphicFrame>
        <p:nvGraphicFramePr>
          <p:cNvPr id="40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1997561"/>
              </p:ext>
            </p:extLst>
          </p:nvPr>
        </p:nvGraphicFramePr>
        <p:xfrm>
          <a:off x="6752696" y="6093626"/>
          <a:ext cx="1119937" cy="744496"/>
        </p:xfrm>
        <a:graphic>
          <a:graphicData uri="http://schemas.openxmlformats.org/presentationml/2006/ole">
            <p:oleObj spid="_x0000_s2081" name="Equation" r:id="rId8" imgW="431613" imgH="393529" progId="Equation.3">
              <p:embed/>
            </p:oleObj>
          </a:graphicData>
        </a:graphic>
      </p:graphicFrame>
      <p:graphicFrame>
        <p:nvGraphicFramePr>
          <p:cNvPr id="41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93735471"/>
              </p:ext>
            </p:extLst>
          </p:nvPr>
        </p:nvGraphicFramePr>
        <p:xfrm>
          <a:off x="7158395" y="4848260"/>
          <a:ext cx="444500" cy="415925"/>
        </p:xfrm>
        <a:graphic>
          <a:graphicData uri="http://schemas.openxmlformats.org/presentationml/2006/ole">
            <p:oleObj spid="_x0000_s2082" name="Equation" r:id="rId9" imgW="88707" imgH="164742" progId="Equation.3">
              <p:embed/>
            </p:oleObj>
          </a:graphicData>
        </a:graphic>
      </p:graphicFrame>
      <p:sp>
        <p:nvSpPr>
          <p:cNvPr id="44" name="Text Box 145"/>
          <p:cNvSpPr txBox="1">
            <a:spLocks noChangeArrowheads="1"/>
          </p:cNvSpPr>
          <p:nvPr/>
        </p:nvSpPr>
        <p:spPr bwMode="auto">
          <a:xfrm>
            <a:off x="5387341" y="5524329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0</a:t>
            </a:r>
          </a:p>
        </p:txBody>
      </p:sp>
      <p:sp>
        <p:nvSpPr>
          <p:cNvPr id="45" name="Text Box 147"/>
          <p:cNvSpPr txBox="1">
            <a:spLocks noChangeArrowheads="1"/>
          </p:cNvSpPr>
          <p:nvPr/>
        </p:nvSpPr>
        <p:spPr bwMode="auto">
          <a:xfrm>
            <a:off x="8866545" y="5495001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5311817"/>
              </p:ext>
            </p:extLst>
          </p:nvPr>
        </p:nvGraphicFramePr>
        <p:xfrm>
          <a:off x="1436700" y="3380340"/>
          <a:ext cx="8388730" cy="3474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746"/>
                <a:gridCol w="1568301"/>
                <a:gridCol w="1787191"/>
                <a:gridCol w="1677746"/>
                <a:gridCol w="1677746"/>
              </a:tblGrid>
              <a:tr h="492920">
                <a:tc gridSpan="2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 (km/h)</a:t>
                      </a:r>
                      <a:endParaRPr lang="en-US" sz="32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(h)</a:t>
                      </a:r>
                      <a:endParaRPr lang="en-US" sz="32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S(km)</a:t>
                      </a:r>
                      <a:endParaRPr lang="en-US" sz="32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078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5855">
                <a:tc rowSpan="3"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58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Lúc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tàu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hỏa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chắn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58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CB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8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9508895"/>
              </p:ext>
            </p:extLst>
          </p:nvPr>
        </p:nvGraphicFramePr>
        <p:xfrm>
          <a:off x="9981074" y="3944315"/>
          <a:ext cx="1962150" cy="1274763"/>
        </p:xfrm>
        <a:graphic>
          <a:graphicData uri="http://schemas.openxmlformats.org/presentationml/2006/ole">
            <p:oleObj spid="_x0000_s2083" name="Equation" r:id="rId10" imgW="1384200" imgH="698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8482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6 0.00208 L 0.3625 0.00486 " pathEditMode="relative" rAng="0" ptsTypes="AA">
                                      <p:cBhvr>
                                        <p:cTn id="37" dur="6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55" y="139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-2.22222E-6 L -0.37327 -0.3525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40" y="-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1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600"/>
                            </p:stCondLst>
                            <p:childTnLst>
                              <p:par>
                                <p:cTn id="7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25 0.00486 L 0.90416 0.00486 " pathEditMode="relative" rAng="0" ptsTypes="AA">
                                      <p:cBhvr>
                                        <p:cTn id="71" dur="8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600"/>
                            </p:stCondLst>
                            <p:childTnLst>
                              <p:par>
                                <p:cTn id="7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100"/>
                            </p:stCondLst>
                            <p:childTnLst>
                              <p:par>
                                <p:cTn id="8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8" grpId="0" animBg="1"/>
      <p:bldP spid="29" grpId="0" animBg="1"/>
      <p:bldP spid="32" grpId="0"/>
      <p:bldP spid="33" grpId="0"/>
      <p:bldP spid="35" grpId="0"/>
      <p:bldP spid="36" grpId="0"/>
      <p:bldP spid="38" grpId="0"/>
      <p:bldP spid="39" grpId="0"/>
      <p:bldP spid="44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6801862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u="sng" dirty="0">
                <a:solidFill>
                  <a:srgbClr val="FF0000"/>
                </a:solidFill>
              </a:rPr>
              <a:t>HƯỚNG DẪN VỀ NHÀ</a:t>
            </a:r>
          </a:p>
          <a:p>
            <a:pPr>
              <a:defRPr/>
            </a:pPr>
            <a:r>
              <a:rPr lang="en-US" sz="2400" b="1" dirty="0">
                <a:solidFill>
                  <a:srgbClr val="003300"/>
                </a:solidFill>
              </a:rPr>
              <a:t>+) </a:t>
            </a:r>
            <a:r>
              <a:rPr lang="en-US" sz="2400" b="1" dirty="0" err="1">
                <a:solidFill>
                  <a:srgbClr val="003300"/>
                </a:solidFill>
              </a:rPr>
              <a:t>Học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thuộc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các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bước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giải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bài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toán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bằng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cách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lập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phương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trình</a:t>
            </a:r>
            <a:r>
              <a:rPr lang="en-US" sz="2400" b="1" dirty="0">
                <a:solidFill>
                  <a:srgbClr val="003300"/>
                </a:solidFill>
              </a:rPr>
              <a:t>, </a:t>
            </a:r>
            <a:r>
              <a:rPr lang="en-US" sz="2400" b="1" dirty="0" err="1">
                <a:solidFill>
                  <a:srgbClr val="003300"/>
                </a:solidFill>
              </a:rPr>
              <a:t>công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thức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tính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của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dạng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toán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năng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suất</a:t>
            </a:r>
            <a:r>
              <a:rPr lang="en-US" sz="2400" b="1" dirty="0">
                <a:solidFill>
                  <a:srgbClr val="003300"/>
                </a:solidFill>
              </a:rPr>
              <a:t>.</a:t>
            </a:r>
          </a:p>
          <a:p>
            <a:pPr>
              <a:defRPr/>
            </a:pPr>
            <a:r>
              <a:rPr lang="en-US" sz="2400" b="1" dirty="0">
                <a:solidFill>
                  <a:srgbClr val="003300"/>
                </a:solidFill>
              </a:rPr>
              <a:t>+) </a:t>
            </a:r>
            <a:r>
              <a:rPr lang="en-US" sz="2400" b="1" dirty="0" err="1">
                <a:solidFill>
                  <a:srgbClr val="003300"/>
                </a:solidFill>
              </a:rPr>
              <a:t>Xem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lại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các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bài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tập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đã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chữa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endParaRPr lang="en-US" sz="2400" b="1" dirty="0" smtClean="0">
              <a:solidFill>
                <a:srgbClr val="003300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3300"/>
                </a:solidFill>
              </a:rPr>
              <a:t>+) </a:t>
            </a:r>
            <a:r>
              <a:rPr lang="en-US" sz="2400" b="1" dirty="0" err="1" smtClean="0">
                <a:solidFill>
                  <a:srgbClr val="003300"/>
                </a:solidFill>
              </a:rPr>
              <a:t>Làm</a:t>
            </a:r>
            <a:r>
              <a:rPr lang="en-US" sz="2400" b="1" dirty="0" smtClean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bài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tập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</a:rPr>
              <a:t>: 41, 42, 43, 44, 47, 48 (SGK/31, 32)</a:t>
            </a:r>
          </a:p>
          <a:p>
            <a:pPr>
              <a:defRPr/>
            </a:pPr>
            <a:endParaRPr lang="en-US" sz="2400" b="1" dirty="0" smtClean="0">
              <a:solidFill>
                <a:srgbClr val="003300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3300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3300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3300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3300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33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3300"/>
              </a:solidFill>
            </a:endParaRP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endParaRPr lang="en-US" sz="2000" b="1" dirty="0"/>
          </a:p>
          <a:p>
            <a:pPr marL="457200" indent="-457200">
              <a:defRPr/>
            </a:pPr>
            <a:endParaRPr lang="en-US" sz="2000" b="1" dirty="0"/>
          </a:p>
          <a:p>
            <a:pPr marL="457200" indent="-457200">
              <a:defRPr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GENSWF_ADVANCE_TIME" val="12.143"/>
  <p:tag name="ISPRING_CUSTOM_TIMING_USED" val="1"/>
  <p:tag name="ISPRING_SLIDE_ID_2" val="{E96096C4-7BD3-45FB-9093-ADA5D3127AD4}"/>
  <p:tag name="ISPRING_PRESENTER_ID" val="{2FA7DA7D-9C12-4415-9430-55DEFA68B1D0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858</Words>
  <Application>Microsoft Office PowerPoint</Application>
  <PresentationFormat>Custom</PresentationFormat>
  <Paragraphs>216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38</cp:revision>
  <dcterms:created xsi:type="dcterms:W3CDTF">2020-03-24T01:50:13Z</dcterms:created>
  <dcterms:modified xsi:type="dcterms:W3CDTF">2021-03-05T16:42:55Z</dcterms:modified>
</cp:coreProperties>
</file>